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4"/>
  </p:notesMasterIdLst>
  <p:handoutMasterIdLst>
    <p:handoutMasterId r:id="rId35"/>
  </p:handoutMasterIdLst>
  <p:sldIdLst>
    <p:sldId id="256" r:id="rId2"/>
    <p:sldId id="277" r:id="rId3"/>
    <p:sldId id="279" r:id="rId4"/>
    <p:sldId id="278" r:id="rId5"/>
    <p:sldId id="283" r:id="rId6"/>
    <p:sldId id="309" r:id="rId7"/>
    <p:sldId id="282" r:id="rId8"/>
    <p:sldId id="286" r:id="rId9"/>
    <p:sldId id="288" r:id="rId10"/>
    <p:sldId id="290" r:id="rId11"/>
    <p:sldId id="289" r:id="rId12"/>
    <p:sldId id="285" r:id="rId13"/>
    <p:sldId id="291" r:id="rId14"/>
    <p:sldId id="292" r:id="rId15"/>
    <p:sldId id="294" r:id="rId16"/>
    <p:sldId id="293" r:id="rId17"/>
    <p:sldId id="295" r:id="rId18"/>
    <p:sldId id="296" r:id="rId19"/>
    <p:sldId id="299" r:id="rId20"/>
    <p:sldId id="300" r:id="rId21"/>
    <p:sldId id="310" r:id="rId22"/>
    <p:sldId id="312" r:id="rId23"/>
    <p:sldId id="311" r:id="rId24"/>
    <p:sldId id="301" r:id="rId25"/>
    <p:sldId id="302" r:id="rId26"/>
    <p:sldId id="297" r:id="rId27"/>
    <p:sldId id="303" r:id="rId28"/>
    <p:sldId id="304" r:id="rId29"/>
    <p:sldId id="305" r:id="rId30"/>
    <p:sldId id="306" r:id="rId31"/>
    <p:sldId id="308" r:id="rId32"/>
    <p:sldId id="307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EDF9FD"/>
    <a:srgbClr val="35C9C2"/>
    <a:srgbClr val="996600"/>
    <a:srgbClr val="2B1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2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9BEC2-9E3C-4711-8C5A-7C6E9CBA1F65}" type="datetimeFigureOut">
              <a:rPr lang="en-US" smtClean="0"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F88F4-D818-4304-9ECA-AD8F57BDD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9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8828F-8E2A-4BC1-9C8F-028E5996C3E1}" type="datetimeFigureOut">
              <a:rPr lang="en-US" smtClean="0"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41301-6463-4C4E-90D8-ABC42BC6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5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2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C2B8-D350-4AFF-947E-A2D5391CBB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7333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60C56-63E0-4DF5-ABB5-ABE22DD885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35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741D-47E2-4D7D-BE4C-40CDD9F2DE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711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D29-1ECB-41DF-951B-2A23F95AD026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2254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99CD6-9361-4D3B-A275-BFA1CEC9A36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0108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5C854-4260-48B3-AD5D-464603F4AF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2026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C7278-C9A2-476F-8F7D-4969EBE954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848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468B-385C-4FDC-8038-07A2F61E3A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293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8FE84-CAF5-441E-8094-09E639BB7A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65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C62F0B-CE21-42CC-9277-C1E14C8EFB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654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C19F-69A3-486D-95A7-49B306E6CC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025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6537325"/>
            <a:ext cx="9144000" cy="334963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25000">
                <a:schemeClr val="accent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>
    <p:pull/>
  </p:transition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416175"/>
            <a:ext cx="8839200" cy="1012825"/>
          </a:xfrm>
        </p:spPr>
        <p:txBody>
          <a:bodyPr>
            <a:normAutofit fontScale="90000"/>
          </a:bodyPr>
          <a:lstStyle/>
          <a:p>
            <a:r>
              <a:rPr lang="en-US" sz="5400" dirty="0" err="1" smtClean="0">
                <a:solidFill>
                  <a:srgbClr val="0070C0"/>
                </a:solidFill>
              </a:rPr>
              <a:t>Chương</a:t>
            </a:r>
            <a:r>
              <a:rPr lang="en-US" sz="5400" dirty="0" smtClean="0">
                <a:solidFill>
                  <a:srgbClr val="0070C0"/>
                </a:solidFill>
              </a:rPr>
              <a:t> 3: </a:t>
            </a:r>
            <a:br>
              <a:rPr lang="en-US" sz="5400" dirty="0" smtClean="0">
                <a:solidFill>
                  <a:srgbClr val="0070C0"/>
                </a:solidFill>
              </a:rPr>
            </a:br>
            <a:r>
              <a:rPr lang="en-US" sz="5400" dirty="0" smtClean="0">
                <a:solidFill>
                  <a:srgbClr val="0070C0"/>
                </a:solidFill>
              </a:rPr>
              <a:t>CÁC </a:t>
            </a:r>
            <a:r>
              <a:rPr lang="en-US" sz="5400" dirty="0">
                <a:solidFill>
                  <a:srgbClr val="0070C0"/>
                </a:solidFill>
              </a:rPr>
              <a:t>ĐIỀU KHIỂN </a:t>
            </a:r>
            <a:r>
              <a:rPr lang="en-US" sz="5400" dirty="0" smtClean="0">
                <a:solidFill>
                  <a:srgbClr val="0070C0"/>
                </a:solidFill>
              </a:rPr>
              <a:t/>
            </a:r>
            <a:br>
              <a:rPr lang="en-US" sz="5400" dirty="0" smtClean="0">
                <a:solidFill>
                  <a:srgbClr val="0070C0"/>
                </a:solidFill>
              </a:rPr>
            </a:br>
            <a:r>
              <a:rPr lang="en-US" sz="5400" dirty="0" smtClean="0">
                <a:solidFill>
                  <a:srgbClr val="0070C0"/>
                </a:solidFill>
              </a:rPr>
              <a:t>THƯỜNG DÙNG</a:t>
            </a:r>
            <a:endParaRPr lang="en-US" sz="5400" dirty="0">
              <a:solidFill>
                <a:srgbClr val="0070C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C2B8-D350-4AFF-947E-A2D5391CBB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>
                <a:solidFill>
                  <a:srgbClr val="FF0000"/>
                </a:solidFill>
              </a:rPr>
              <a:t>I.1 Các điều khiển cơ bản</a:t>
            </a:r>
            <a:endParaRPr lang="en-US" sz="240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Thuộc tính Dock: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12" y="1362359"/>
            <a:ext cx="3404346" cy="23754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554" y="1385550"/>
            <a:ext cx="2947046" cy="515747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 rot="16200000">
            <a:off x="7247355" y="4813435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Right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24" name="Trapezoid 23"/>
          <p:cNvSpPr/>
          <p:nvPr/>
        </p:nvSpPr>
        <p:spPr>
          <a:xfrm rot="16200000">
            <a:off x="1555465" y="2517631"/>
            <a:ext cx="4805494" cy="2602303"/>
          </a:xfrm>
          <a:custGeom>
            <a:avLst/>
            <a:gdLst>
              <a:gd name="connsiteX0" fmla="*/ 0 w 4805494"/>
              <a:gd name="connsiteY0" fmla="*/ 2615554 h 2615554"/>
              <a:gd name="connsiteX1" fmla="*/ 2018423 w 4805494"/>
              <a:gd name="connsiteY1" fmla="*/ 0 h 2615554"/>
              <a:gd name="connsiteX2" fmla="*/ 2787071 w 4805494"/>
              <a:gd name="connsiteY2" fmla="*/ 0 h 2615554"/>
              <a:gd name="connsiteX3" fmla="*/ 4805494 w 4805494"/>
              <a:gd name="connsiteY3" fmla="*/ 2615554 h 2615554"/>
              <a:gd name="connsiteX4" fmla="*/ 0 w 4805494"/>
              <a:gd name="connsiteY4" fmla="*/ 2615554 h 2615554"/>
              <a:gd name="connsiteX0" fmla="*/ 0 w 4805494"/>
              <a:gd name="connsiteY0" fmla="*/ 2615554 h 2615554"/>
              <a:gd name="connsiteX1" fmla="*/ 2018423 w 4805494"/>
              <a:gd name="connsiteY1" fmla="*/ 0 h 2615554"/>
              <a:gd name="connsiteX2" fmla="*/ 4562862 w 4805494"/>
              <a:gd name="connsiteY2" fmla="*/ 53009 h 2615554"/>
              <a:gd name="connsiteX3" fmla="*/ 4805494 w 4805494"/>
              <a:gd name="connsiteY3" fmla="*/ 2615554 h 2615554"/>
              <a:gd name="connsiteX4" fmla="*/ 0 w 4805494"/>
              <a:gd name="connsiteY4" fmla="*/ 2615554 h 2615554"/>
              <a:gd name="connsiteX0" fmla="*/ 0 w 4805494"/>
              <a:gd name="connsiteY0" fmla="*/ 2575798 h 2575798"/>
              <a:gd name="connsiteX1" fmla="*/ 4125519 w 4805494"/>
              <a:gd name="connsiteY1" fmla="*/ 0 h 2575798"/>
              <a:gd name="connsiteX2" fmla="*/ 4562862 w 4805494"/>
              <a:gd name="connsiteY2" fmla="*/ 13253 h 2575798"/>
              <a:gd name="connsiteX3" fmla="*/ 4805494 w 4805494"/>
              <a:gd name="connsiteY3" fmla="*/ 2575798 h 2575798"/>
              <a:gd name="connsiteX4" fmla="*/ 0 w 4805494"/>
              <a:gd name="connsiteY4" fmla="*/ 2575798 h 2575798"/>
              <a:gd name="connsiteX0" fmla="*/ 0 w 4805494"/>
              <a:gd name="connsiteY0" fmla="*/ 2589050 h 2589050"/>
              <a:gd name="connsiteX1" fmla="*/ 4125519 w 4805494"/>
              <a:gd name="connsiteY1" fmla="*/ 13252 h 2589050"/>
              <a:gd name="connsiteX2" fmla="*/ 4456844 w 4805494"/>
              <a:gd name="connsiteY2" fmla="*/ 0 h 2589050"/>
              <a:gd name="connsiteX3" fmla="*/ 4805494 w 4805494"/>
              <a:gd name="connsiteY3" fmla="*/ 2589050 h 2589050"/>
              <a:gd name="connsiteX4" fmla="*/ 0 w 4805494"/>
              <a:gd name="connsiteY4" fmla="*/ 2589050 h 2589050"/>
              <a:gd name="connsiteX0" fmla="*/ 0 w 4805494"/>
              <a:gd name="connsiteY0" fmla="*/ 2602303 h 2602303"/>
              <a:gd name="connsiteX1" fmla="*/ 4165276 w 4805494"/>
              <a:gd name="connsiteY1" fmla="*/ 0 h 2602303"/>
              <a:gd name="connsiteX2" fmla="*/ 4456844 w 4805494"/>
              <a:gd name="connsiteY2" fmla="*/ 13253 h 2602303"/>
              <a:gd name="connsiteX3" fmla="*/ 4805494 w 4805494"/>
              <a:gd name="connsiteY3" fmla="*/ 2602303 h 2602303"/>
              <a:gd name="connsiteX4" fmla="*/ 0 w 4805494"/>
              <a:gd name="connsiteY4" fmla="*/ 2602303 h 260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5494" h="2602303">
                <a:moveTo>
                  <a:pt x="0" y="2602303"/>
                </a:moveTo>
                <a:lnTo>
                  <a:pt x="4165276" y="0"/>
                </a:lnTo>
                <a:lnTo>
                  <a:pt x="4456844" y="13253"/>
                </a:lnTo>
                <a:lnTo>
                  <a:pt x="4805494" y="2602303"/>
                </a:lnTo>
                <a:lnTo>
                  <a:pt x="0" y="2602303"/>
                </a:lnTo>
                <a:close/>
              </a:path>
            </a:pathLst>
          </a:cu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rot="16200000">
            <a:off x="6028690" y="4739456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Left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58000" y="4924122"/>
            <a:ext cx="68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Fill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58000" y="4483488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Top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667500" y="5409559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Bottom</a:t>
            </a:r>
            <a:endParaRPr lang="en-US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247392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485972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I.1 </a:t>
            </a:r>
            <a:r>
              <a:rPr lang="en-US" sz="2400" dirty="0" err="1">
                <a:solidFill>
                  <a:srgbClr val="FF0000"/>
                </a:solidFill>
              </a:rPr>
              <a:t>Các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điều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khiển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Demo</a:t>
            </a:r>
            <a:r>
              <a:rPr lang="en-US" smtClean="0"/>
              <a:t> - Thuộc tính Dock: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" y="1424609"/>
            <a:ext cx="2951922" cy="20729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179" y="1424609"/>
            <a:ext cx="2897021" cy="20322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130" y="4322270"/>
            <a:ext cx="2938670" cy="20724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8100" y="4322270"/>
            <a:ext cx="2970099" cy="207247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601990" y="3515380"/>
            <a:ext cx="173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mtClean="0">
                <a:solidFill>
                  <a:srgbClr val="0070C0"/>
                </a:solidFill>
              </a:rPr>
              <a:t>TextBox</a:t>
            </a:r>
            <a:endParaRPr lang="en-US" sz="2800">
              <a:solidFill>
                <a:srgbClr val="0070C0"/>
              </a:solidFill>
            </a:endParaRPr>
          </a:p>
        </p:txBody>
      </p:sp>
      <p:sp>
        <p:nvSpPr>
          <p:cNvPr id="14" name="Striped Right Arrow 13"/>
          <p:cNvSpPr/>
          <p:nvPr/>
        </p:nvSpPr>
        <p:spPr>
          <a:xfrm rot="18920315">
            <a:off x="4486638" y="2963234"/>
            <a:ext cx="1258339" cy="483641"/>
          </a:xfrm>
          <a:prstGeom prst="stripedRightArrow">
            <a:avLst/>
          </a:prstGeom>
          <a:solidFill>
            <a:schemeClr val="accent1">
              <a:alpha val="29000"/>
            </a:schemeClr>
          </a:solidFill>
          <a:ln cap="sq">
            <a:solidFill>
              <a:schemeClr val="accent1">
                <a:shade val="50000"/>
                <a:alpha val="2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86976" y="2009923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0070C0"/>
                </a:solidFill>
              </a:rPr>
              <a:t>Dock </a:t>
            </a:r>
            <a:r>
              <a:rPr lang="en-US" b="1">
                <a:solidFill>
                  <a:srgbClr val="0070C0"/>
                </a:solidFill>
              </a:rPr>
              <a:t>= Top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626813" y="2061922"/>
            <a:ext cx="161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0070C0"/>
                </a:solidFill>
              </a:rPr>
              <a:t>Dock </a:t>
            </a:r>
            <a:r>
              <a:rPr lang="en-US" b="1">
                <a:solidFill>
                  <a:srgbClr val="0070C0"/>
                </a:solidFill>
              </a:rPr>
              <a:t>= None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" y="4732529"/>
            <a:ext cx="28259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0070C0"/>
                </a:solidFill>
              </a:rPr>
              <a:t>Dock </a:t>
            </a:r>
            <a:r>
              <a:rPr lang="en-US" b="1">
                <a:solidFill>
                  <a:srgbClr val="0070C0"/>
                </a:solidFill>
              </a:rPr>
              <a:t>= </a:t>
            </a:r>
            <a:r>
              <a:rPr lang="en-US" b="1" smtClean="0">
                <a:solidFill>
                  <a:srgbClr val="0070C0"/>
                </a:solidFill>
              </a:rPr>
              <a:t>Fill</a:t>
            </a:r>
          </a:p>
          <a:p>
            <a:r>
              <a:rPr lang="en-US" b="1" smtClean="0"/>
              <a:t>TextBox.Multiline </a:t>
            </a:r>
            <a:r>
              <a:rPr lang="en-US" b="1"/>
              <a:t>= True</a:t>
            </a:r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67098" y="5050271"/>
            <a:ext cx="1997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mtClean="0">
                <a:solidFill>
                  <a:srgbClr val="0070C0"/>
                </a:solidFill>
              </a:rPr>
              <a:t>Dock </a:t>
            </a:r>
            <a:r>
              <a:rPr lang="en-US" b="1">
                <a:solidFill>
                  <a:srgbClr val="0070C0"/>
                </a:solidFill>
              </a:rPr>
              <a:t>= Bottom </a:t>
            </a:r>
          </a:p>
        </p:txBody>
      </p:sp>
      <p:sp>
        <p:nvSpPr>
          <p:cNvPr id="19" name="Striped Right Arrow 18"/>
          <p:cNvSpPr/>
          <p:nvPr/>
        </p:nvSpPr>
        <p:spPr>
          <a:xfrm rot="13370622">
            <a:off x="3189532" y="2970848"/>
            <a:ext cx="1258339" cy="483641"/>
          </a:xfrm>
          <a:prstGeom prst="stripedRightArrow">
            <a:avLst/>
          </a:prstGeom>
          <a:solidFill>
            <a:schemeClr val="accent1">
              <a:alpha val="29000"/>
            </a:schemeClr>
          </a:solidFill>
          <a:ln cap="sq">
            <a:solidFill>
              <a:schemeClr val="accent1">
                <a:shade val="50000"/>
                <a:alpha val="2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riped Right Arrow 19"/>
          <p:cNvSpPr/>
          <p:nvPr/>
        </p:nvSpPr>
        <p:spPr>
          <a:xfrm rot="2774014">
            <a:off x="4400275" y="4241942"/>
            <a:ext cx="1258339" cy="483641"/>
          </a:xfrm>
          <a:prstGeom prst="stripedRightArrow">
            <a:avLst/>
          </a:prstGeom>
          <a:solidFill>
            <a:schemeClr val="accent1">
              <a:alpha val="29000"/>
            </a:schemeClr>
          </a:solidFill>
          <a:ln cap="sq">
            <a:solidFill>
              <a:schemeClr val="accent1">
                <a:shade val="50000"/>
                <a:alpha val="2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riped Right Arrow 20"/>
          <p:cNvSpPr/>
          <p:nvPr/>
        </p:nvSpPr>
        <p:spPr>
          <a:xfrm rot="7973066">
            <a:off x="3166310" y="4222351"/>
            <a:ext cx="1258339" cy="483641"/>
          </a:xfrm>
          <a:prstGeom prst="stripedRightArrow">
            <a:avLst/>
          </a:prstGeom>
          <a:solidFill>
            <a:schemeClr val="accent1">
              <a:alpha val="29000"/>
            </a:schemeClr>
          </a:solidFill>
          <a:ln cap="sq">
            <a:solidFill>
              <a:schemeClr val="accent1">
                <a:shade val="50000"/>
                <a:alpha val="2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812275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863" y="99645"/>
            <a:ext cx="7543800" cy="703996"/>
          </a:xfrm>
        </p:spPr>
        <p:txBody>
          <a:bodyPr>
            <a:normAutofit fontScale="90000"/>
          </a:bodyPr>
          <a:lstStyle/>
          <a:p>
            <a:pPr eaLnBrk="0" hangingPunct="0"/>
            <a:r>
              <a:rPr lang="en-US" dirty="0" smtClean="0">
                <a:solidFill>
                  <a:srgbClr val="FF0000"/>
                </a:solidFill>
              </a:rPr>
              <a:t>I.2.1 </a:t>
            </a:r>
            <a:r>
              <a:rPr lang="en-US" dirty="0">
                <a:solidFill>
                  <a:srgbClr val="FF0000"/>
                </a:solidFill>
              </a:rPr>
              <a:t>Label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229600" cy="114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Label</a:t>
            </a:r>
          </a:p>
          <a:p>
            <a:r>
              <a:rPr lang="en-US" sz="2400" b="0" dirty="0" err="1" smtClean="0"/>
              <a:t>Trình</a:t>
            </a:r>
            <a:r>
              <a:rPr lang="en-US" sz="2400" b="0" dirty="0" smtClean="0"/>
              <a:t> </a:t>
            </a:r>
            <a:r>
              <a:rPr lang="en-US" sz="2400" b="0" dirty="0" err="1"/>
              <a:t>bày</a:t>
            </a:r>
            <a:r>
              <a:rPr lang="en-US" sz="2400" b="0" dirty="0"/>
              <a:t>, </a:t>
            </a:r>
            <a:r>
              <a:rPr lang="en-US" sz="2400" b="0" dirty="0" err="1"/>
              <a:t>chú</a:t>
            </a:r>
            <a:r>
              <a:rPr lang="en-US" sz="2400" b="0" dirty="0"/>
              <a:t> </a:t>
            </a:r>
            <a:r>
              <a:rPr lang="en-US" sz="2400" b="0" dirty="0" err="1"/>
              <a:t>giải</a:t>
            </a:r>
            <a:r>
              <a:rPr lang="en-US" sz="2400" b="0" dirty="0"/>
              <a:t> </a:t>
            </a:r>
            <a:r>
              <a:rPr lang="en-US" sz="2400" b="0" dirty="0" err="1"/>
              <a:t>tiêu</a:t>
            </a:r>
            <a:r>
              <a:rPr lang="en-US" sz="2400" b="0" dirty="0"/>
              <a:t> </a:t>
            </a:r>
            <a:r>
              <a:rPr lang="en-US" sz="2400" b="0" dirty="0" err="1" smtClean="0"/>
              <a:t>đề</a:t>
            </a:r>
            <a:r>
              <a:rPr lang="en-US" sz="2400" b="0" dirty="0" smtClean="0"/>
              <a:t> </a:t>
            </a:r>
            <a:r>
              <a:rPr lang="en-US" sz="2400" b="0" dirty="0" err="1"/>
              <a:t>cho</a:t>
            </a:r>
            <a:r>
              <a:rPr lang="en-US" sz="2400" b="0" dirty="0"/>
              <a:t> </a:t>
            </a:r>
            <a:r>
              <a:rPr lang="en-US" sz="2400" b="0" dirty="0" err="1"/>
              <a:t>điều</a:t>
            </a:r>
            <a:r>
              <a:rPr lang="en-US" sz="2400" b="0" dirty="0"/>
              <a:t> </a:t>
            </a:r>
            <a:r>
              <a:rPr lang="en-US" sz="2400" b="0" dirty="0" err="1"/>
              <a:t>khiển</a:t>
            </a:r>
            <a:r>
              <a:rPr lang="en-US" sz="2400" b="0" dirty="0"/>
              <a:t> </a:t>
            </a:r>
            <a:r>
              <a:rPr lang="en-US" sz="2400" b="0" dirty="0" err="1"/>
              <a:t>khác</a:t>
            </a:r>
            <a:endParaRPr lang="en-US" sz="2400" b="0" dirty="0"/>
          </a:p>
          <a:p>
            <a:pPr lvl="1"/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2 </a:t>
            </a:r>
            <a:r>
              <a:rPr lang="en-US" sz="2400" b="0" dirty="0" err="1" smtClean="0">
                <a:solidFill>
                  <a:srgbClr val="0070C0"/>
                </a:solidFill>
              </a:rPr>
              <a:t>loại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b="0" dirty="0">
                <a:solidFill>
                  <a:srgbClr val="FF0000"/>
                </a:solidFill>
              </a:rPr>
              <a:t>Label</a:t>
            </a:r>
            <a:r>
              <a:rPr lang="en-US" sz="2400" b="0" dirty="0"/>
              <a:t> </a:t>
            </a:r>
            <a:r>
              <a:rPr lang="en-US" sz="2400" b="0" dirty="0" err="1"/>
              <a:t>và</a:t>
            </a:r>
            <a:r>
              <a:rPr lang="en-US" sz="2400" b="0" dirty="0"/>
              <a:t> </a:t>
            </a:r>
            <a:r>
              <a:rPr lang="en-US" sz="2400" b="0" dirty="0" err="1">
                <a:solidFill>
                  <a:srgbClr val="FF0000"/>
                </a:solidFill>
              </a:rPr>
              <a:t>LinkLabel</a:t>
            </a:r>
            <a:endParaRPr lang="en-US" sz="2400" b="0" dirty="0">
              <a:solidFill>
                <a:srgbClr val="FF0000"/>
              </a:solidFill>
            </a:endParaRPr>
          </a:p>
          <a:p>
            <a:pPr lvl="1"/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711" y="2286000"/>
            <a:ext cx="3586577" cy="1834356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47087"/>
              </p:ext>
            </p:extLst>
          </p:nvPr>
        </p:nvGraphicFramePr>
        <p:xfrm>
          <a:off x="699052" y="4267200"/>
          <a:ext cx="7772400" cy="2021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Thuộc tính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Diễn giải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Text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Nội dung text hiển thị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BorderStyle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Kiểu đường viển của điều khiển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Font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Kiểu và kích thước của chữ trình bày trên điều khiển.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TextAlign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Canh lề chuỗi trình bày trên điều khiển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FlatStyle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Kiểu hiển thị điều khiển theo hệ thống hay chuẩn như đã thiết kế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782791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170717"/>
            <a:ext cx="7543800" cy="6277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I.2.2 </a:t>
            </a:r>
            <a:r>
              <a:rPr lang="en-US" dirty="0" err="1">
                <a:solidFill>
                  <a:srgbClr val="FF0000"/>
                </a:solidFill>
              </a:rPr>
              <a:t>LinkLabel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5800" y="836613"/>
            <a:ext cx="8229600" cy="1144587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 err="1" smtClean="0"/>
              <a:t>Điều</a:t>
            </a:r>
            <a:r>
              <a:rPr lang="en-US" sz="11200" dirty="0" smtClean="0"/>
              <a:t> </a:t>
            </a:r>
            <a:r>
              <a:rPr lang="en-US" sz="11200" dirty="0" err="1" smtClean="0"/>
              <a:t>khiển</a:t>
            </a:r>
            <a:r>
              <a:rPr lang="en-US" sz="11200" dirty="0" smtClean="0"/>
              <a:t> </a:t>
            </a:r>
            <a:r>
              <a:rPr lang="en-US" sz="11200" dirty="0" err="1" smtClean="0">
                <a:solidFill>
                  <a:srgbClr val="FF0000"/>
                </a:solidFill>
              </a:rPr>
              <a:t>LinkLabel</a:t>
            </a:r>
            <a:endParaRPr lang="en-US" sz="11200" dirty="0" smtClean="0">
              <a:solidFill>
                <a:srgbClr val="FF0000"/>
              </a:solidFill>
            </a:endParaRPr>
          </a:p>
          <a:p>
            <a:pPr lvl="1"/>
            <a:r>
              <a:rPr lang="en-US" sz="12800" b="0" dirty="0" err="1" smtClean="0"/>
              <a:t>Kích</a:t>
            </a:r>
            <a:r>
              <a:rPr lang="en-US" sz="12800" b="0" dirty="0" smtClean="0"/>
              <a:t> </a:t>
            </a:r>
            <a:r>
              <a:rPr lang="en-US" sz="12800" b="0" dirty="0" err="1"/>
              <a:t>hoạt</a:t>
            </a:r>
            <a:r>
              <a:rPr lang="en-US" sz="12800" b="0" dirty="0"/>
              <a:t> </a:t>
            </a:r>
            <a:r>
              <a:rPr lang="en-US" sz="12800" b="0" dirty="0" err="1"/>
              <a:t>đến</a:t>
            </a:r>
            <a:r>
              <a:rPr lang="en-US" sz="12800" b="0" dirty="0"/>
              <a:t> </a:t>
            </a:r>
            <a:r>
              <a:rPr lang="en-US" sz="12800" b="0" dirty="0" err="1"/>
              <a:t>địa</a:t>
            </a:r>
            <a:r>
              <a:rPr lang="en-US" sz="12800" b="0" dirty="0"/>
              <a:t> </a:t>
            </a:r>
            <a:r>
              <a:rPr lang="en-US" sz="12800" b="0" dirty="0" err="1"/>
              <a:t>chỉ</a:t>
            </a:r>
            <a:r>
              <a:rPr lang="en-US" sz="12800" b="0" dirty="0"/>
              <a:t> Website hay </a:t>
            </a:r>
            <a:r>
              <a:rPr lang="en-US" sz="2400" b="0" dirty="0" smtClean="0"/>
              <a:t>Email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800" dirty="0"/>
          </a:p>
          <a:p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kiện</a:t>
            </a:r>
            <a:endParaRPr lang="en-US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998453"/>
              </p:ext>
            </p:extLst>
          </p:nvPr>
        </p:nvGraphicFramePr>
        <p:xfrm>
          <a:off x="685800" y="1951799"/>
          <a:ext cx="7772400" cy="2326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3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3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Text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Nội dung text hiển thị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BorderStyle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Kiểu đường viển của điều khiển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Font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Kiểu và kích thước của chữ trình bày trên điều khiển.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TextAlign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Canh lề chuỗi trình bày trên điều khiển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FlatStyle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Kiểu hiển thị điều khiển theo hệ thống hay chuẩn như đã thiết kế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7706"/>
              </p:ext>
            </p:extLst>
          </p:nvPr>
        </p:nvGraphicFramePr>
        <p:xfrm>
          <a:off x="685800" y="4800600"/>
          <a:ext cx="7772400" cy="847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Sự</a:t>
                      </a:r>
                      <a:r>
                        <a:rPr lang="en-US" sz="1600" baseline="0" smtClean="0">
                          <a:effectLst/>
                        </a:rPr>
                        <a:t> kiện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Diễn giải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LinkClick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Xảy ra khi người dùng Click trên điều khiển Link.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DoubleClick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Xảy khi khi người dùng click đúp vào điều khiển.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160391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I.2.3 </a:t>
            </a:r>
            <a:r>
              <a:rPr lang="en-US" dirty="0" err="1">
                <a:solidFill>
                  <a:srgbClr val="FF0000"/>
                </a:solidFill>
              </a:rPr>
              <a:t>TextBox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09600" y="2057400"/>
            <a:ext cx="8229600" cy="3352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TextBox</a:t>
            </a:r>
            <a:endParaRPr lang="en-US" dirty="0" smtClean="0">
              <a:solidFill>
                <a:srgbClr val="FF0000"/>
              </a:solidFill>
            </a:endParaRPr>
          </a:p>
          <a:p>
            <a:pPr lvl="1" algn="just"/>
            <a:r>
              <a:rPr lang="en-US" sz="2400" b="0" dirty="0" smtClean="0"/>
              <a:t>Cho </a:t>
            </a:r>
            <a:r>
              <a:rPr lang="en-US" sz="2400" b="0" dirty="0" err="1"/>
              <a:t>phép</a:t>
            </a:r>
            <a:r>
              <a:rPr lang="en-US" sz="2400" b="0" dirty="0"/>
              <a:t> </a:t>
            </a:r>
            <a:r>
              <a:rPr lang="en-US" sz="2400" b="0" dirty="0" err="1"/>
              <a:t>nhập</a:t>
            </a:r>
            <a:r>
              <a:rPr lang="en-US" sz="2400" b="0" dirty="0"/>
              <a:t> </a:t>
            </a:r>
            <a:r>
              <a:rPr lang="en-US" sz="2400" b="0" dirty="0" err="1"/>
              <a:t>dữ</a:t>
            </a:r>
            <a:r>
              <a:rPr lang="en-US" sz="2400" b="0" dirty="0"/>
              <a:t> </a:t>
            </a:r>
            <a:r>
              <a:rPr lang="en-US" sz="2400" b="0" dirty="0" err="1"/>
              <a:t>liệu</a:t>
            </a:r>
            <a:endParaRPr lang="en-US" sz="2400" b="0" dirty="0"/>
          </a:p>
          <a:p>
            <a:pPr lvl="1" algn="just"/>
            <a:r>
              <a:rPr lang="en-US" sz="2400" b="0" dirty="0" smtClean="0">
                <a:solidFill>
                  <a:srgbClr val="FF0000"/>
                </a:solidFill>
              </a:rPr>
              <a:t>Hai </a:t>
            </a:r>
            <a:r>
              <a:rPr lang="en-US" sz="2400" b="0" dirty="0" err="1">
                <a:solidFill>
                  <a:srgbClr val="FF0000"/>
                </a:solidFill>
              </a:rPr>
              <a:t>dạng</a:t>
            </a:r>
            <a:r>
              <a:rPr lang="en-US" sz="2400" b="0" dirty="0">
                <a:solidFill>
                  <a:srgbClr val="FF0000"/>
                </a:solidFill>
              </a:rPr>
              <a:t> </a:t>
            </a:r>
            <a:r>
              <a:rPr lang="en-US" sz="2400" b="0" dirty="0" err="1"/>
              <a:t>là</a:t>
            </a:r>
            <a:r>
              <a:rPr lang="en-US" sz="2400" b="0" dirty="0"/>
              <a:t> </a:t>
            </a:r>
            <a:r>
              <a:rPr lang="en-US" sz="2400" b="0" dirty="0" err="1">
                <a:solidFill>
                  <a:srgbClr val="FF0000"/>
                </a:solidFill>
              </a:rPr>
              <a:t>TextBox</a:t>
            </a:r>
            <a:r>
              <a:rPr lang="en-US" sz="2400" b="0" dirty="0"/>
              <a:t> </a:t>
            </a:r>
            <a:r>
              <a:rPr lang="en-US" sz="2400" b="0" dirty="0" err="1"/>
              <a:t>và</a:t>
            </a:r>
            <a:r>
              <a:rPr lang="en-US" sz="2400" b="0" dirty="0"/>
              <a:t> </a:t>
            </a:r>
            <a:r>
              <a:rPr lang="en-US" sz="2400" b="0" dirty="0" err="1">
                <a:solidFill>
                  <a:srgbClr val="FF0000"/>
                </a:solidFill>
              </a:rPr>
              <a:t>MaskedTextBox</a:t>
            </a:r>
            <a:endParaRPr lang="en-US" sz="2400" b="0" dirty="0">
              <a:solidFill>
                <a:srgbClr val="FF0000"/>
              </a:solidFill>
            </a:endParaRPr>
          </a:p>
          <a:p>
            <a:pPr lvl="1" algn="just"/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nhập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TextBox</a:t>
            </a:r>
            <a:r>
              <a:rPr lang="en-US" sz="2400" dirty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: </a:t>
            </a:r>
            <a:r>
              <a:rPr lang="en-US" sz="2400" dirty="0" err="1" smtClean="0"/>
              <a:t>PasswordChar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/>
              <a:t>Multiline</a:t>
            </a:r>
            <a:endParaRPr lang="en-US" sz="2400" b="0" dirty="0"/>
          </a:p>
          <a:p>
            <a:pPr lvl="1" algn="just"/>
            <a:r>
              <a:rPr lang="en-US" sz="2400" dirty="0" err="1" smtClean="0"/>
              <a:t>MaskedTextBox</a:t>
            </a:r>
            <a:r>
              <a:rPr lang="en-US" sz="2400" dirty="0"/>
              <a:t>: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dạng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sẵn</a:t>
            </a:r>
            <a:r>
              <a:rPr lang="en-US" sz="2400" dirty="0"/>
              <a:t> Numeric, Phone Number, Date, Time </a:t>
            </a:r>
            <a:r>
              <a:rPr lang="en-US" sz="2400" dirty="0" err="1"/>
              <a:t>v.v</a:t>
            </a:r>
            <a:r>
              <a:rPr lang="en-US" sz="2400" dirty="0"/>
              <a:t>…</a:t>
            </a:r>
            <a:endParaRPr lang="en-US" sz="2400" b="0" dirty="0"/>
          </a:p>
          <a:p>
            <a:pPr lvl="1" algn="just"/>
            <a:r>
              <a:rPr lang="en-US" sz="2400" b="0" dirty="0" err="1" smtClean="0"/>
              <a:t>Lấy</a:t>
            </a:r>
            <a:r>
              <a:rPr lang="en-US" sz="2400" b="0" dirty="0" smtClean="0"/>
              <a:t> </a:t>
            </a:r>
            <a:r>
              <a:rPr lang="en-US" sz="2400" b="0" dirty="0" err="1"/>
              <a:t>nội</a:t>
            </a:r>
            <a:r>
              <a:rPr lang="en-US" sz="2400" b="0" dirty="0"/>
              <a:t> dung </a:t>
            </a:r>
            <a:r>
              <a:rPr lang="en-US" sz="2400" b="0" dirty="0" err="1" smtClean="0"/>
              <a:t>nhập</a:t>
            </a:r>
            <a:r>
              <a:rPr lang="en-US" sz="2400" b="0" dirty="0" smtClean="0"/>
              <a:t>: </a:t>
            </a:r>
            <a:r>
              <a:rPr lang="en-US" sz="2400" b="0" dirty="0">
                <a:solidFill>
                  <a:srgbClr val="FF0000"/>
                </a:solidFill>
              </a:rPr>
              <a:t>[</a:t>
            </a:r>
            <a:r>
              <a:rPr lang="en-US" sz="2400" b="0" dirty="0" err="1">
                <a:solidFill>
                  <a:srgbClr val="FF0000"/>
                </a:solidFill>
              </a:rPr>
              <a:t>ObjectName</a:t>
            </a:r>
            <a:r>
              <a:rPr lang="en-US" sz="2400" b="0" dirty="0">
                <a:solidFill>
                  <a:srgbClr val="FF0000"/>
                </a:solidFill>
              </a:rPr>
              <a:t>].Text </a:t>
            </a:r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781442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I.2.3 </a:t>
            </a:r>
            <a:r>
              <a:rPr lang="en-US" dirty="0" err="1">
                <a:solidFill>
                  <a:srgbClr val="FF0000"/>
                </a:solidFill>
              </a:rPr>
              <a:t>TextBox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33400" y="1068372"/>
            <a:ext cx="8229600" cy="471487"/>
          </a:xfrm>
        </p:spPr>
        <p:txBody>
          <a:bodyPr/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TextBox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1675218"/>
            <a:ext cx="2895600" cy="31632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675218"/>
            <a:ext cx="2895600" cy="48017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52027"/>
            <a:ext cx="2828504" cy="482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854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47539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I.2.3 </a:t>
            </a:r>
            <a:r>
              <a:rPr lang="en-US" dirty="0" err="1">
                <a:solidFill>
                  <a:srgbClr val="FF0000"/>
                </a:solidFill>
              </a:rPr>
              <a:t>TextBox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71487"/>
          </a:xfrm>
        </p:spPr>
        <p:txBody>
          <a:bodyPr/>
          <a:lstStyle/>
          <a:p>
            <a:r>
              <a:rPr lang="en-US" smtClean="0"/>
              <a:t>Điều khiển </a:t>
            </a:r>
            <a:r>
              <a:rPr lang="en-US" smtClean="0">
                <a:solidFill>
                  <a:srgbClr val="FF0000"/>
                </a:solidFill>
              </a:rPr>
              <a:t>Textbox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065312"/>
              </p:ext>
            </p:extLst>
          </p:nvPr>
        </p:nvGraphicFramePr>
        <p:xfrm>
          <a:off x="685800" y="1981199"/>
          <a:ext cx="8001000" cy="5029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7568"/>
                <a:gridCol w="5763432"/>
              </a:tblGrid>
              <a:tr h="280424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</a:rPr>
                        <a:t>Thuộc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</a:rPr>
                        <a:t>tính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</a:rPr>
                        <a:t>thường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3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3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1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BorderStyle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Kiểu đường viển của điều khiển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CharacterCasing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Định dạng chuỗi nhập vào chuyển sang chữ Hoa (Upper), chữ thường(Lower) hay mặc định(Normal)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Enabled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Vô hiệu hóa hay cho phép sử dụng.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MaxLength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Số ký tự lớn nhất cho phép nhập, mặc định là 0 ứng với chiều dài 2 147 436 636 ký tự.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Multiline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Nhận giá trị True sẽ cho phép gõ nhiều dòng.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PasswordChar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Giá trị nhập sẽ được thay thế bằng ký tự nhập trong thuộc tính này.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21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UseSystemPasswordChar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Giá trị nhập được thay thế bằng ký tự giả lập PassWord của hệ thống.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1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ReadOnly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Nhận giá trị True thì chỉ cho phép đọc.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215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ScrollBars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Nếu thuộc tính Multiline là True thì xuất hiện thanh trượt hay không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1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TextAlign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Canh lề chuỗi trình bày trong TextBox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4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WordWrap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Tự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xuống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dòng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khi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chuỗi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dài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hơn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kích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thước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điều</a:t>
                      </a: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khiển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8167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2779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I.2.3 </a:t>
            </a:r>
            <a:r>
              <a:rPr lang="en-US" dirty="0" err="1">
                <a:solidFill>
                  <a:srgbClr val="FF0000"/>
                </a:solidFill>
              </a:rPr>
              <a:t>TextBox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471487"/>
          </a:xfrm>
        </p:spPr>
        <p:txBody>
          <a:bodyPr/>
          <a:lstStyle/>
          <a:p>
            <a:r>
              <a:rPr lang="en-US" smtClean="0"/>
              <a:t>Điều khiển </a:t>
            </a:r>
            <a:r>
              <a:rPr lang="en-US" smtClean="0">
                <a:solidFill>
                  <a:srgbClr val="FF0000"/>
                </a:solidFill>
              </a:rPr>
              <a:t>Textbox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942905"/>
              </p:ext>
            </p:extLst>
          </p:nvPr>
        </p:nvGraphicFramePr>
        <p:xfrm>
          <a:off x="533401" y="1524000"/>
          <a:ext cx="7924800" cy="4420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60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smtClean="0">
                          <a:solidFill>
                            <a:srgbClr val="FF0000"/>
                          </a:solidFill>
                        </a:rPr>
                        <a:t>Sự kiện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3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3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4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MouseClick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Xảy ra khi người dùng click chuột lên điều khiển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MouseDoubleClick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Xảy ra khi người dùng click đúp chuột lên điều khiển.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24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TextChanged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Xảy ra khi chuỗi trên điều khiển thay đổi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EnabledChanged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Xảy ra khi thuộc tính Enabled đổi từ True sang False hay ngược lại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ReadOnlyChanged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Xảy ra khi thuộc tính ReadOnly thay đổi từ True sang False hay ngược lại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VisibleChanged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Xảy ra khi thuộc tính Visible thay đổi từ True sang False hay ngược lại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Validating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Khi mất focus thì sự kiện này phát sinh để kiểm tra dữ liệu hợp lệ.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KeyPress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Bắt sự kiện gõ phím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3738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I.2.4 </a:t>
            </a:r>
            <a:r>
              <a:rPr lang="en-US" dirty="0" err="1" smtClean="0">
                <a:solidFill>
                  <a:srgbClr val="FF0000"/>
                </a:solidFill>
              </a:rPr>
              <a:t>MaskedTextbox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928687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>
                <a:solidFill>
                  <a:srgbClr val="FF0000"/>
                </a:solidFill>
              </a:rPr>
              <a:t>Masked</a:t>
            </a:r>
            <a:r>
              <a:rPr lang="en-US" dirty="0" err="1" smtClean="0">
                <a:solidFill>
                  <a:srgbClr val="FF0000"/>
                </a:solidFill>
              </a:rPr>
              <a:t>Textbox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sz="2400" b="0" dirty="0"/>
              <a:t>Cho </a:t>
            </a:r>
            <a:r>
              <a:rPr lang="en-US" sz="2400" b="0" dirty="0" err="1"/>
              <a:t>phép</a:t>
            </a:r>
            <a:r>
              <a:rPr lang="en-US" sz="2400" b="0" dirty="0"/>
              <a:t> </a:t>
            </a:r>
            <a:r>
              <a:rPr lang="en-US" sz="2400" b="0" dirty="0" err="1"/>
              <a:t>khai</a:t>
            </a:r>
            <a:r>
              <a:rPr lang="en-US" sz="2400" b="0" dirty="0"/>
              <a:t> </a:t>
            </a:r>
            <a:r>
              <a:rPr lang="en-US" sz="2400" b="0" dirty="0" err="1"/>
              <a:t>báo</a:t>
            </a:r>
            <a:r>
              <a:rPr lang="en-US" sz="2400" b="0" dirty="0"/>
              <a:t> </a:t>
            </a:r>
            <a:r>
              <a:rPr lang="en-US" sz="2400" b="0" dirty="0" err="1"/>
              <a:t>cú</a:t>
            </a:r>
            <a:r>
              <a:rPr lang="en-US" sz="2400" b="0" dirty="0"/>
              <a:t> </a:t>
            </a:r>
            <a:r>
              <a:rPr lang="en-US" sz="2400" b="0" dirty="0" err="1"/>
              <a:t>pháp</a:t>
            </a:r>
            <a:r>
              <a:rPr lang="en-US" sz="2400" b="0" dirty="0"/>
              <a:t> </a:t>
            </a:r>
            <a:r>
              <a:rPr lang="en-US" sz="2400" b="0" dirty="0" err="1"/>
              <a:t>để</a:t>
            </a:r>
            <a:r>
              <a:rPr lang="en-US" sz="2400" b="0" dirty="0"/>
              <a:t> </a:t>
            </a:r>
            <a:r>
              <a:rPr lang="en-US" sz="2400" b="0" dirty="0" err="1"/>
              <a:t>chấp</a:t>
            </a:r>
            <a:r>
              <a:rPr lang="en-US" sz="2400" b="0" dirty="0"/>
              <a:t> </a:t>
            </a:r>
            <a:r>
              <a:rPr lang="en-US" sz="2400" b="0" dirty="0" err="1"/>
              <a:t>nhận</a:t>
            </a:r>
            <a:r>
              <a:rPr lang="en-US" sz="2400" b="0" dirty="0"/>
              <a:t> hay </a:t>
            </a:r>
            <a:r>
              <a:rPr lang="en-US" sz="2400" b="0" dirty="0" err="1"/>
              <a:t>từ</a:t>
            </a:r>
            <a:r>
              <a:rPr lang="en-US" sz="2400" b="0" dirty="0"/>
              <a:t> </a:t>
            </a:r>
            <a:r>
              <a:rPr lang="en-US" sz="2400" b="0" dirty="0" err="1"/>
              <a:t>chối</a:t>
            </a:r>
            <a:r>
              <a:rPr lang="en-US" sz="2400" b="0" dirty="0"/>
              <a:t> </a:t>
            </a:r>
            <a:r>
              <a:rPr lang="en-US" sz="2400" b="0" dirty="0" err="1"/>
              <a:t>nhập</a:t>
            </a:r>
            <a:r>
              <a:rPr lang="en-US" sz="2400" b="0" dirty="0"/>
              <a:t> </a:t>
            </a:r>
            <a:r>
              <a:rPr lang="en-US" sz="2400" b="0" dirty="0" err="1" smtClean="0"/>
              <a:t>dữ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liệu</a:t>
            </a:r>
            <a:r>
              <a:rPr lang="en-US" sz="2400" b="0" dirty="0" smtClean="0"/>
              <a:t>.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678658"/>
              </p:ext>
            </p:extLst>
          </p:nvPr>
        </p:nvGraphicFramePr>
        <p:xfrm>
          <a:off x="685800" y="2286000"/>
          <a:ext cx="7772400" cy="3911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AsciiOnly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Chỉ cho nhập chuỗi Ascii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BeepOnError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Phát ra tiếng Beep khi chuỗi nhập vào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không hợp </a:t>
                      </a: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lệ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InsertKeyMode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Chuỗi nhập vào ở chế độ chèn hay ghi đè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Mask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Khai báo định dạng chuỗi nhập vào, có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thể chọn </a:t>
                      </a: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 trong các kiểu định dạng có trong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Input Mask </a:t>
                      </a: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hay tự định nghĩa dạng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PrompChar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Ký tự nhắc nhở người sử dụng khi nhập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chuỗi vào </a:t>
                      </a: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điều khiển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70190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I.2.4 </a:t>
            </a:r>
            <a:r>
              <a:rPr lang="en-US" dirty="0" err="1">
                <a:solidFill>
                  <a:srgbClr val="FF0000"/>
                </a:solidFill>
              </a:rPr>
              <a:t>MaskedTextbox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471487"/>
          </a:xfrm>
        </p:spPr>
        <p:txBody>
          <a:bodyPr/>
          <a:lstStyle/>
          <a:p>
            <a:r>
              <a:rPr lang="en-US" smtClean="0"/>
              <a:t>Điều khiển </a:t>
            </a:r>
            <a:r>
              <a:rPr lang="en-US" smtClean="0">
                <a:solidFill>
                  <a:srgbClr val="FF0000"/>
                </a:solidFill>
              </a:rPr>
              <a:t>MaskedTextbox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622791"/>
              </p:ext>
            </p:extLst>
          </p:nvPr>
        </p:nvGraphicFramePr>
        <p:xfrm>
          <a:off x="685800" y="1857334"/>
          <a:ext cx="7772400" cy="3826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6400"/>
                <a:gridCol w="6096000"/>
              </a:tblGrid>
              <a:tr h="34833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</a:rPr>
                        <a:t>MaskEditBox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 -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</a:rPr>
                        <a:t>Thiết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</a:rPr>
                        <a:t>lập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</a:rPr>
                        <a:t>giá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FF0000"/>
                          </a:solidFill>
                        </a:rPr>
                        <a:t>trị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 Mask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2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8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Số. Yêu cầu bắt buộc phải nhập số từ 0-9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9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Số hoặc khoảng trắng (Optional)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25557"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#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Số hoặc khoảng trắng (Optional). Có thể nhập dấu + hoặc -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5557">
                <a:tc>
                  <a:txBody>
                    <a:bodyPr/>
                    <a:lstStyle/>
                    <a:p>
                      <a:r>
                        <a:rPr lang="en-US" sz="2400" b="0" i="0" u="none" strike="noStrike" kern="1200" baseline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US" sz="2400" b="0" i="0" u="none" strike="noStrike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Kí tự [a..z] hoặc [A..Z] (Bắt buộc)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?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Kí tự [a..z] hoặc [A..Z] (Không bắt buộc)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Đơn vị phần ngàn (1,234)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Đơn vị phần lẻ (0.32) 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792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286604"/>
            <a:ext cx="7543800" cy="904963"/>
          </a:xfrm>
        </p:spPr>
        <p:txBody>
          <a:bodyPr/>
          <a:lstStyle/>
          <a:p>
            <a:pPr algn="l"/>
            <a:r>
              <a:rPr lang="en-US" sz="2400" dirty="0" err="1" smtClean="0">
                <a:solidFill>
                  <a:srgbClr val="0070C0"/>
                </a:solidFill>
              </a:rPr>
              <a:t>Mục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tiêu</a:t>
            </a:r>
            <a:r>
              <a:rPr lang="en-US" sz="2400" dirty="0" smtClean="0">
                <a:solidFill>
                  <a:srgbClr val="0070C0"/>
                </a:solidFill>
              </a:rPr>
              <a:t>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434138"/>
            <a:ext cx="457200" cy="347662"/>
          </a:xfrm>
        </p:spPr>
        <p:txBody>
          <a:bodyPr/>
          <a:lstStyle/>
          <a:p>
            <a:fld id="{7ADE7463-72C5-4BA8-A225-D879E7466B49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7088" name="AutoShape 48"/>
          <p:cNvSpPr>
            <a:spLocks noChangeArrowheads="1"/>
          </p:cNvSpPr>
          <p:nvPr/>
        </p:nvSpPr>
        <p:spPr bwMode="gray">
          <a:xfrm>
            <a:off x="1144228" y="1543579"/>
            <a:ext cx="7247425" cy="66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89" name="AutoShape 49"/>
          <p:cNvSpPr>
            <a:spLocks noChangeArrowheads="1"/>
          </p:cNvSpPr>
          <p:nvPr/>
        </p:nvSpPr>
        <p:spPr bwMode="gray">
          <a:xfrm>
            <a:off x="609599" y="1371600"/>
            <a:ext cx="1204571" cy="9906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0" name="Text Box 50"/>
          <p:cNvSpPr txBox="1">
            <a:spLocks noChangeArrowheads="1"/>
          </p:cNvSpPr>
          <p:nvPr/>
        </p:nvSpPr>
        <p:spPr bwMode="gray">
          <a:xfrm>
            <a:off x="1788010" y="1623836"/>
            <a:ext cx="6441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 err="1" smtClean="0">
                <a:solidFill>
                  <a:schemeClr val="bg1"/>
                </a:solidFill>
              </a:rPr>
              <a:t>Các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điều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khiển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cơ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bản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7091" name="Text Box 51"/>
          <p:cNvSpPr txBox="1">
            <a:spLocks noChangeArrowheads="1"/>
          </p:cNvSpPr>
          <p:nvPr/>
        </p:nvSpPr>
        <p:spPr bwMode="gray">
          <a:xfrm>
            <a:off x="902197" y="1676576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I.1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3" name="AutoShape 53"/>
          <p:cNvSpPr>
            <a:spLocks noChangeArrowheads="1"/>
          </p:cNvSpPr>
          <p:nvPr/>
        </p:nvSpPr>
        <p:spPr bwMode="gray">
          <a:xfrm>
            <a:off x="1144229" y="2686579"/>
            <a:ext cx="7247424" cy="6604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4" name="AutoShape 54"/>
          <p:cNvSpPr>
            <a:spLocks noChangeArrowheads="1"/>
          </p:cNvSpPr>
          <p:nvPr/>
        </p:nvSpPr>
        <p:spPr bwMode="gray">
          <a:xfrm>
            <a:off x="609599" y="2514600"/>
            <a:ext cx="1204571" cy="990600"/>
          </a:xfrm>
          <a:prstGeom prst="diamond">
            <a:avLst/>
          </a:prstGeom>
          <a:solidFill>
            <a:srgbClr val="00B05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5" name="Text Box 55"/>
          <p:cNvSpPr txBox="1">
            <a:spLocks noChangeArrowheads="1"/>
          </p:cNvSpPr>
          <p:nvPr/>
        </p:nvSpPr>
        <p:spPr bwMode="gray">
          <a:xfrm>
            <a:off x="1788010" y="2766836"/>
            <a:ext cx="6441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smtClean="0">
                <a:solidFill>
                  <a:schemeClr val="bg1"/>
                </a:solidFill>
              </a:rPr>
              <a:t>Điều Khiển, Thuộc tính, Phương thức, Sự kiện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7096" name="Text Box 56"/>
          <p:cNvSpPr txBox="1">
            <a:spLocks noChangeArrowheads="1"/>
          </p:cNvSpPr>
          <p:nvPr/>
        </p:nvSpPr>
        <p:spPr bwMode="gray">
          <a:xfrm>
            <a:off x="902197" y="2769129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I.2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8" name="AutoShape 58"/>
          <p:cNvSpPr>
            <a:spLocks noChangeArrowheads="1"/>
          </p:cNvSpPr>
          <p:nvPr/>
        </p:nvSpPr>
        <p:spPr bwMode="gray">
          <a:xfrm>
            <a:off x="1144229" y="3829579"/>
            <a:ext cx="7247424" cy="660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9" name="AutoShape 59"/>
          <p:cNvSpPr>
            <a:spLocks noChangeArrowheads="1"/>
          </p:cNvSpPr>
          <p:nvPr/>
        </p:nvSpPr>
        <p:spPr bwMode="gray">
          <a:xfrm>
            <a:off x="609599" y="3657600"/>
            <a:ext cx="1204571" cy="990600"/>
          </a:xfrm>
          <a:prstGeom prst="diamond">
            <a:avLst/>
          </a:prstGeom>
          <a:solidFill>
            <a:srgbClr val="FFC0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100" name="Text Box 60"/>
          <p:cNvSpPr txBox="1">
            <a:spLocks noChangeArrowheads="1"/>
          </p:cNvSpPr>
          <p:nvPr/>
        </p:nvSpPr>
        <p:spPr bwMode="gray">
          <a:xfrm>
            <a:off x="1788010" y="3909836"/>
            <a:ext cx="6441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smtClean="0">
                <a:solidFill>
                  <a:schemeClr val="bg1"/>
                </a:solidFill>
              </a:rPr>
              <a:t>Demo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7101" name="Text Box 61"/>
          <p:cNvSpPr txBox="1">
            <a:spLocks noChangeArrowheads="1"/>
          </p:cNvSpPr>
          <p:nvPr/>
        </p:nvSpPr>
        <p:spPr bwMode="gray">
          <a:xfrm>
            <a:off x="902197" y="3912129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I.3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AutoShape 48"/>
          <p:cNvSpPr>
            <a:spLocks noChangeArrowheads="1"/>
          </p:cNvSpPr>
          <p:nvPr/>
        </p:nvSpPr>
        <p:spPr bwMode="gray">
          <a:xfrm>
            <a:off x="1144229" y="4972579"/>
            <a:ext cx="7247425" cy="660400"/>
          </a:xfrm>
          <a:prstGeom prst="roundRect">
            <a:avLst>
              <a:gd name="adj" fmla="val 16667"/>
            </a:avLst>
          </a:prstGeom>
          <a:solidFill>
            <a:schemeClr val="tx1">
              <a:lumMod val="60000"/>
              <a:lumOff val="40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AutoShape 49"/>
          <p:cNvSpPr>
            <a:spLocks noChangeArrowheads="1"/>
          </p:cNvSpPr>
          <p:nvPr/>
        </p:nvSpPr>
        <p:spPr bwMode="gray">
          <a:xfrm>
            <a:off x="609600" y="4800600"/>
            <a:ext cx="1204571" cy="990600"/>
          </a:xfrm>
          <a:prstGeom prst="diamond">
            <a:avLst/>
          </a:prstGeom>
          <a:solidFill>
            <a:schemeClr val="tx1">
              <a:lumMod val="60000"/>
              <a:lumOff val="40000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gray">
          <a:xfrm>
            <a:off x="1788011" y="5052836"/>
            <a:ext cx="6441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smtClean="0">
                <a:solidFill>
                  <a:schemeClr val="bg1"/>
                </a:solidFill>
              </a:rPr>
              <a:t>Bài tập thực hành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6" name="Text Box 51"/>
          <p:cNvSpPr txBox="1">
            <a:spLocks noChangeArrowheads="1"/>
          </p:cNvSpPr>
          <p:nvPr/>
        </p:nvSpPr>
        <p:spPr bwMode="gray">
          <a:xfrm>
            <a:off x="902197" y="5105576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I.4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I.2.4 </a:t>
            </a:r>
            <a:r>
              <a:rPr lang="en-US" dirty="0" err="1">
                <a:solidFill>
                  <a:srgbClr val="FF0000"/>
                </a:solidFill>
              </a:rPr>
              <a:t>MaskedTextbox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471487"/>
          </a:xfrm>
        </p:spPr>
        <p:txBody>
          <a:bodyPr/>
          <a:lstStyle/>
          <a:p>
            <a:r>
              <a:rPr lang="en-US" smtClean="0"/>
              <a:t>Điều khiển </a:t>
            </a:r>
            <a:r>
              <a:rPr lang="en-US" smtClean="0">
                <a:solidFill>
                  <a:srgbClr val="FF0000"/>
                </a:solidFill>
              </a:rPr>
              <a:t>MaskedTextbox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99" y="2133600"/>
            <a:ext cx="3124200" cy="35978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34604"/>
            <a:ext cx="5199804" cy="30849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293" y="4480220"/>
            <a:ext cx="3048418" cy="207298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 rot="18269697">
            <a:off x="3032278" y="3047292"/>
            <a:ext cx="867404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088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I.2.4 </a:t>
            </a:r>
            <a:r>
              <a:rPr lang="en-US" smtClean="0">
                <a:solidFill>
                  <a:srgbClr val="FF0000"/>
                </a:solidFill>
              </a:rPr>
              <a:t>RichTextbox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37361"/>
            <a:ext cx="8229600" cy="444912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err="1" smtClean="0"/>
              <a:t>Thuộc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Text: string –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RichTextBox</a:t>
            </a:r>
            <a:r>
              <a:rPr lang="en-US" sz="24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Rtf: string – Code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SelectionText</a:t>
            </a:r>
            <a:r>
              <a:rPr lang="en-US" sz="2400" dirty="0"/>
              <a:t>, </a:t>
            </a:r>
            <a:r>
              <a:rPr lang="en-US" sz="2400" dirty="0" err="1"/>
              <a:t>SelectionRtf</a:t>
            </a:r>
            <a:r>
              <a:rPr lang="en-US" sz="2400" dirty="0"/>
              <a:t>: string –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hay code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chọn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 err="1"/>
              <a:t>SelectionColor</a:t>
            </a:r>
            <a:r>
              <a:rPr lang="en-US" sz="2400" dirty="0"/>
              <a:t>, </a:t>
            </a:r>
            <a:r>
              <a:rPr lang="en-US" sz="2400" dirty="0" err="1"/>
              <a:t>SelectionBackColor</a:t>
            </a:r>
            <a:r>
              <a:rPr lang="en-US" sz="2400" dirty="0"/>
              <a:t> : Color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chọn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 err="1"/>
              <a:t>SelectionFont</a:t>
            </a:r>
            <a:r>
              <a:rPr lang="en-US" sz="2400" dirty="0"/>
              <a:t>: Font – font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chọn</a:t>
            </a:r>
            <a:endParaRPr lang="en-US" sz="2400" dirty="0"/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 err="1"/>
              <a:t>RedoActionName</a:t>
            </a:r>
            <a:r>
              <a:rPr lang="en-US" sz="2400" dirty="0"/>
              <a:t> – </a:t>
            </a:r>
            <a:r>
              <a:rPr lang="en-US" sz="2400" dirty="0" err="1"/>
              <a:t>Lấy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action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Redo() </a:t>
            </a:r>
            <a:r>
              <a:rPr lang="en-US" sz="2400" dirty="0" err="1"/>
              <a:t>gọi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 err="1"/>
              <a:t>UndoActionName</a:t>
            </a:r>
            <a:r>
              <a:rPr lang="en-US" sz="2400" dirty="0"/>
              <a:t> – </a:t>
            </a:r>
            <a:r>
              <a:rPr lang="en-US" sz="2400" dirty="0" err="1"/>
              <a:t>Lấy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action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Undo() </a:t>
            </a:r>
            <a:r>
              <a:rPr lang="en-US" sz="2400" dirty="0" err="1"/>
              <a:t>gọi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 err="1"/>
              <a:t>ZoomFactor</a:t>
            </a:r>
            <a:r>
              <a:rPr lang="en-US" sz="2400" dirty="0"/>
              <a:t> – </a:t>
            </a:r>
            <a:r>
              <a:rPr lang="en-US" sz="2400" dirty="0" err="1"/>
              <a:t>Mức</a:t>
            </a:r>
            <a:r>
              <a:rPr lang="en-US" sz="2400" dirty="0"/>
              <a:t> zoom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3602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I.2.4 </a:t>
            </a:r>
            <a:r>
              <a:rPr lang="en-US" smtClean="0">
                <a:solidFill>
                  <a:srgbClr val="FF0000"/>
                </a:solidFill>
              </a:rPr>
              <a:t>RichTextbox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37361"/>
            <a:ext cx="8229600" cy="444912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400" dirty="0" err="1" smtClean="0"/>
              <a:t>Phương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thức</a:t>
            </a:r>
            <a:r>
              <a:rPr lang="en-US" sz="2400" dirty="0" smtClean="0"/>
              <a:t>(Methods)</a:t>
            </a:r>
            <a:endParaRPr lang="en-US" sz="2400" dirty="0"/>
          </a:p>
          <a:p>
            <a:pPr lvl="1">
              <a:lnSpc>
                <a:spcPct val="80000"/>
              </a:lnSpc>
            </a:pPr>
            <a:r>
              <a:rPr lang="en-US" sz="2400" dirty="0"/>
              <a:t>void </a:t>
            </a:r>
            <a:r>
              <a:rPr lang="en-US" sz="2400" dirty="0" err="1"/>
              <a:t>LoadFile</a:t>
            </a:r>
            <a:r>
              <a:rPr lang="en-US" sz="2400" dirty="0"/>
              <a:t>(string path)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</a:t>
            </a:r>
            <a:r>
              <a:rPr lang="en-US" sz="2400" dirty="0" err="1"/>
              <a:t>SaveFile</a:t>
            </a:r>
            <a:r>
              <a:rPr lang="en-US" sz="2400" dirty="0"/>
              <a:t>(string path)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Redo()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Undo()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Copy() 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Cut()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Paste()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Clear() – </a:t>
            </a:r>
            <a:r>
              <a:rPr lang="en-US" sz="2400" dirty="0" err="1"/>
              <a:t>Xóa</a:t>
            </a:r>
            <a:r>
              <a:rPr lang="en-US" sz="2400" dirty="0"/>
              <a:t> </a:t>
            </a:r>
            <a:r>
              <a:rPr lang="en-US" sz="2400" dirty="0" err="1"/>
              <a:t>tất</a:t>
            </a:r>
            <a:r>
              <a:rPr lang="en-US" sz="2400" dirty="0"/>
              <a:t> </a:t>
            </a:r>
            <a:r>
              <a:rPr lang="en-US" sz="2400" dirty="0" err="1"/>
              <a:t>cả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text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void </a:t>
            </a:r>
            <a:r>
              <a:rPr lang="en-US" sz="2400" dirty="0" err="1"/>
              <a:t>SelectAll</a:t>
            </a:r>
            <a:r>
              <a:rPr lang="en-US" sz="2400" dirty="0"/>
              <a:t>() – </a:t>
            </a:r>
            <a:r>
              <a:rPr lang="en-US" sz="2400" dirty="0" err="1"/>
              <a:t>Chọn</a:t>
            </a:r>
            <a:r>
              <a:rPr lang="en-US" sz="2400" dirty="0"/>
              <a:t> </a:t>
            </a:r>
            <a:r>
              <a:rPr lang="en-US" sz="2400" dirty="0" err="1"/>
              <a:t>tất</a:t>
            </a:r>
            <a:r>
              <a:rPr lang="en-US" sz="2400" dirty="0"/>
              <a:t> </a:t>
            </a:r>
            <a:r>
              <a:rPr lang="en-US" sz="2400" dirty="0" err="1"/>
              <a:t>cả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text</a:t>
            </a:r>
          </a:p>
          <a:p>
            <a:pPr lvl="1">
              <a:lnSpc>
                <a:spcPct val="80000"/>
              </a:lnSpc>
            </a:pPr>
            <a:r>
              <a:rPr lang="en-US" sz="2400" dirty="0" err="1"/>
              <a:t>int</a:t>
            </a:r>
            <a:r>
              <a:rPr lang="en-US" sz="2400" dirty="0"/>
              <a:t> Find(string </a:t>
            </a:r>
            <a:r>
              <a:rPr lang="en-US" sz="2400" dirty="0" err="1"/>
              <a:t>string</a:t>
            </a:r>
            <a:r>
              <a:rPr lang="en-US" sz="2400" dirty="0"/>
              <a:t> </a:t>
            </a:r>
            <a:r>
              <a:rPr lang="en-US" sz="2400" dirty="0" err="1"/>
              <a:t>str</a:t>
            </a:r>
            <a:r>
              <a:rPr lang="en-US" sz="2400" dirty="0"/>
              <a:t>)</a:t>
            </a:r>
          </a:p>
          <a:p>
            <a:pPr lvl="1"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kiện</a:t>
            </a:r>
            <a:r>
              <a:rPr lang="en-US" sz="2400" dirty="0" smtClean="0"/>
              <a:t> (Events)</a:t>
            </a:r>
            <a:endParaRPr lang="en-US" sz="2400" dirty="0"/>
          </a:p>
          <a:p>
            <a:pPr lvl="1">
              <a:lnSpc>
                <a:spcPct val="80000"/>
              </a:lnSpc>
            </a:pPr>
            <a:r>
              <a:rPr lang="en-US" sz="2400" dirty="0" err="1"/>
              <a:t>LinkClicked</a:t>
            </a:r>
            <a:r>
              <a:rPr lang="en-US" sz="2400" dirty="0"/>
              <a:t>, </a:t>
            </a:r>
            <a:r>
              <a:rPr lang="en-US" sz="2400" dirty="0" err="1"/>
              <a:t>SelectionChanged</a:t>
            </a:r>
            <a:r>
              <a:rPr lang="en-US" sz="2400" dirty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3745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I.2.4 ErrProvider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737361"/>
            <a:ext cx="8229600" cy="3977639"/>
          </a:xfrm>
        </p:spPr>
        <p:txBody>
          <a:bodyPr/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ErrProvider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sz="2400" dirty="0" err="1" smtClean="0"/>
              <a:t>Hỗ</a:t>
            </a:r>
            <a:r>
              <a:rPr lang="en-US" sz="2400" dirty="0" smtClean="0"/>
              <a:t> </a:t>
            </a:r>
            <a:r>
              <a:rPr lang="en-US" sz="2400" dirty="0" err="1" smtClean="0"/>
              <a:t>trợ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</a:t>
            </a:r>
            <a:r>
              <a:rPr lang="en-US" sz="2400" dirty="0" err="1" smtClean="0"/>
              <a:t>báo</a:t>
            </a:r>
            <a:r>
              <a:rPr lang="en-US" sz="2400" dirty="0" smtClean="0"/>
              <a:t> </a:t>
            </a:r>
            <a:r>
              <a:rPr lang="en-US" sz="2400" dirty="0" err="1" smtClean="0"/>
              <a:t>lỗi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Control </a:t>
            </a:r>
            <a:r>
              <a:rPr lang="en-US" sz="2400" dirty="0" err="1" smtClean="0"/>
              <a:t>khác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err="1" smtClean="0"/>
              <a:t>Thường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dùng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Control </a:t>
            </a:r>
            <a:r>
              <a:rPr lang="en-US" sz="2400" dirty="0" err="1" smtClean="0"/>
              <a:t>nhập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/>
              <a:t>Control </a:t>
            </a:r>
            <a:r>
              <a:rPr lang="en-US" sz="2400" dirty="0" err="1" smtClean="0"/>
              <a:t>ẩn</a:t>
            </a:r>
            <a:r>
              <a:rPr lang="en-US" sz="2400" dirty="0" smtClean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209800"/>
            <a:ext cx="5076825" cy="2571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35" y="4794250"/>
            <a:ext cx="7647430" cy="1060105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600200" y="3297237"/>
            <a:ext cx="18811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Icon hiển thị lỗi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495674"/>
            <a:ext cx="3962400" cy="314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096963" y="3694112"/>
            <a:ext cx="2606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Di chuyển chuột vào icon, tooltip xuất hiện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226284" y="3940968"/>
            <a:ext cx="3936516" cy="1785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4294" y="2722112"/>
            <a:ext cx="101917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979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I.2.5 </a:t>
            </a:r>
            <a:r>
              <a:rPr lang="en-US" dirty="0">
                <a:solidFill>
                  <a:srgbClr val="FF0000"/>
                </a:solidFill>
              </a:rPr>
              <a:t>Button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776287"/>
          </a:xfrm>
        </p:spPr>
        <p:txBody>
          <a:bodyPr>
            <a:normAutofit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Button</a:t>
            </a:r>
          </a:p>
          <a:p>
            <a:pPr lvl="1"/>
            <a:r>
              <a:rPr lang="en-US" sz="2400" b="0" dirty="0" err="1" smtClean="0"/>
              <a:t>Dùng</a:t>
            </a:r>
            <a:r>
              <a:rPr lang="en-US" sz="2400" b="0" dirty="0" smtClean="0"/>
              <a:t> </a:t>
            </a:r>
            <a:r>
              <a:rPr lang="en-US" sz="2400" b="0" dirty="0" err="1"/>
              <a:t>chuột</a:t>
            </a:r>
            <a:r>
              <a:rPr lang="en-US" sz="2400" b="0" dirty="0"/>
              <a:t> </a:t>
            </a:r>
            <a:r>
              <a:rPr lang="en-US" sz="2400" b="0" dirty="0" err="1"/>
              <a:t>nhấn</a:t>
            </a:r>
            <a:r>
              <a:rPr lang="en-US" sz="2400" b="0" dirty="0"/>
              <a:t> </a:t>
            </a:r>
            <a:r>
              <a:rPr lang="en-US" sz="2400" b="0" dirty="0" err="1"/>
              <a:t>để</a:t>
            </a:r>
            <a:r>
              <a:rPr lang="en-US" sz="2400" b="0" dirty="0"/>
              <a:t> </a:t>
            </a:r>
            <a:r>
              <a:rPr lang="en-US" sz="2400" b="0" dirty="0" err="1"/>
              <a:t>thao</a:t>
            </a:r>
            <a:r>
              <a:rPr lang="en-US" sz="2400" b="0" dirty="0"/>
              <a:t> </a:t>
            </a:r>
            <a:r>
              <a:rPr lang="en-US" sz="2400" b="0" dirty="0" err="1" smtClean="0"/>
              <a:t>tác</a:t>
            </a:r>
            <a:endParaRPr lang="en-US" sz="24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145208"/>
              </p:ext>
            </p:extLst>
          </p:nvPr>
        </p:nvGraphicFramePr>
        <p:xfrm>
          <a:off x="685800" y="1905000"/>
          <a:ext cx="7808843" cy="32284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1418"/>
                <a:gridCol w="6287425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Text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Chuỗi</a:t>
                      </a:r>
                      <a:r>
                        <a:rPr lang="en-US" sz="1800" baseline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hiển thị trên Button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FlatStyle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Kiểu đường viền của điều khiển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Image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Chọn Image để trình bày trên điều khiển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TextAlign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Canh lề chuỗi trình bày trên điều khiển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ImageList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Chọn danh sách ảnh cho điều khiển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ImageKey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Chọn ảnh tương ứng cho Button từ ImageList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ImageAlign</a:t>
                      </a:r>
                      <a:endParaRPr lang="en-US" sz="1800" b="1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Căn lề ảnh trên Button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Sự</a:t>
                      </a:r>
                      <a:r>
                        <a:rPr lang="en-US" sz="1800" baseline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kiện (Event) thường dung </a:t>
                      </a:r>
                      <a:endParaRPr lang="en-US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Click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Kích</a:t>
                      </a:r>
                      <a:r>
                        <a:rPr lang="en-US" sz="1800" baseline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hoạt khi user nhấn vào Button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5484700"/>
            <a:ext cx="2184879" cy="9146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575" y="5472000"/>
            <a:ext cx="2134068" cy="9146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702" y="5525865"/>
            <a:ext cx="2225850" cy="8068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3705" y="1363902"/>
            <a:ext cx="2337312" cy="201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559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277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I.2.6 Demo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471487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Demo: Label, TextBox, Button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762000" y="1600200"/>
            <a:ext cx="7543800" cy="20887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962400"/>
            <a:ext cx="7969937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2175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I.2.7 </a:t>
            </a:r>
            <a:r>
              <a:rPr lang="en-US" dirty="0" err="1">
                <a:solidFill>
                  <a:srgbClr val="FF0000"/>
                </a:solidFill>
              </a:rPr>
              <a:t>CheckBox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928687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>
                <a:solidFill>
                  <a:srgbClr val="FF0000"/>
                </a:solidFill>
              </a:rPr>
              <a:t>CheckBox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sz="2400" b="0" dirty="0"/>
              <a:t>Cho </a:t>
            </a:r>
            <a:r>
              <a:rPr lang="vi-VN" sz="2400" b="0" dirty="0" smtClean="0"/>
              <a:t>phép </a:t>
            </a:r>
            <a:r>
              <a:rPr lang="vi-VN" sz="2400" b="0" dirty="0"/>
              <a:t>người sử dụng có thể chọn một trong 2</a:t>
            </a:r>
            <a:r>
              <a:rPr lang="en-US" sz="2400" b="0" dirty="0"/>
              <a:t> </a:t>
            </a:r>
            <a:r>
              <a:rPr lang="es-ES" sz="2400" b="0" dirty="0" err="1"/>
              <a:t>giá</a:t>
            </a:r>
            <a:r>
              <a:rPr lang="es-ES" sz="2400" b="0" dirty="0"/>
              <a:t> </a:t>
            </a:r>
            <a:r>
              <a:rPr lang="es-ES" sz="2400" b="0" dirty="0" err="1"/>
              <a:t>trị</a:t>
            </a:r>
            <a:r>
              <a:rPr lang="es-ES" sz="2400" b="0" dirty="0"/>
              <a:t> true/false hay yes/no</a:t>
            </a:r>
            <a:r>
              <a:rPr lang="es-ES" sz="2400" b="0" dirty="0" smtClean="0"/>
              <a:t>.</a:t>
            </a:r>
            <a:endParaRPr lang="en-US" sz="24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066629"/>
              </p:ext>
            </p:extLst>
          </p:nvPr>
        </p:nvGraphicFramePr>
        <p:xfrm>
          <a:off x="685800" y="2286000"/>
          <a:ext cx="7772400" cy="3521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Text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Chuỗi hiển thị trên CheckBox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Appearance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Hình dạng của điều khiển CheckBox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Checked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Trạng thái chọn (true) hay không chọn (false)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CheckState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Trạng thái của điều khiển: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 Checked: chọn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 Unchecked: không chọn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 Indeterminate: vô định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ThreeState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Cho phép hay không cho phép 3 trạng thái.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kiện thường dùng</a:t>
                      </a:r>
                      <a:endParaRPr lang="en-US" sz="1800" b="1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CheckedChanged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Khi người dùng thay đổi lựa chọn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5744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177096"/>
            <a:ext cx="7543800" cy="6277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I.2.8 </a:t>
            </a:r>
            <a:r>
              <a:rPr lang="en-US" dirty="0" err="1">
                <a:solidFill>
                  <a:srgbClr val="FF0000"/>
                </a:solidFill>
              </a:rPr>
              <a:t>CheckBox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700087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>
                <a:solidFill>
                  <a:srgbClr val="FF0000"/>
                </a:solidFill>
              </a:rPr>
              <a:t>CheckBox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Demo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10438"/>
            <a:ext cx="3333750" cy="3057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574936"/>
            <a:ext cx="2486025" cy="1895475"/>
          </a:xfrm>
          <a:prstGeom prst="rect">
            <a:avLst/>
          </a:prstGeom>
        </p:spPr>
      </p:pic>
      <p:sp>
        <p:nvSpPr>
          <p:cNvPr id="11" name="Curved Up Arrow 10"/>
          <p:cNvSpPr/>
          <p:nvPr/>
        </p:nvSpPr>
        <p:spPr>
          <a:xfrm rot="2169118">
            <a:off x="885786" y="5295070"/>
            <a:ext cx="2019379" cy="84823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351" y="1295400"/>
            <a:ext cx="5581650" cy="326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480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41507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I.2.9 </a:t>
            </a:r>
            <a:r>
              <a:rPr lang="en-US" dirty="0" err="1">
                <a:solidFill>
                  <a:srgbClr val="FF0000"/>
                </a:solidFill>
              </a:rPr>
              <a:t>RadioButton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1462087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RadioButton</a:t>
            </a:r>
            <a:endParaRPr lang="en-US" dirty="0" smtClean="0">
              <a:solidFill>
                <a:srgbClr val="FF0000"/>
              </a:solidFill>
            </a:endParaRPr>
          </a:p>
          <a:p>
            <a:pPr lvl="1" algn="just"/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/>
              <a:t>radio </a:t>
            </a:r>
            <a:r>
              <a:rPr lang="en-US" sz="2400" dirty="0" smtClean="0"/>
              <a:t>button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</a:t>
            </a:r>
            <a:r>
              <a:rPr lang="en-US" sz="2400" dirty="0" err="1"/>
              <a:t>nhóm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radio </a:t>
            </a:r>
            <a:r>
              <a:rPr lang="en-US" sz="2400" dirty="0" smtClean="0"/>
              <a:t>button </a:t>
            </a:r>
            <a:r>
              <a:rPr lang="en-US" sz="2400" dirty="0" err="1"/>
              <a:t>được</a:t>
            </a:r>
            <a:r>
              <a:rPr lang="en-US" sz="2400" dirty="0"/>
              <a:t> check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thời</a:t>
            </a:r>
            <a:r>
              <a:rPr lang="en-US" sz="2400" dirty="0"/>
              <a:t> </a:t>
            </a:r>
            <a:r>
              <a:rPr lang="en-US" sz="2400" dirty="0" err="1" smtClean="0"/>
              <a:t>điểm</a:t>
            </a:r>
            <a:r>
              <a:rPr lang="en-US" sz="2400" dirty="0" smtClean="0"/>
              <a:t>.</a:t>
            </a:r>
          </a:p>
          <a:p>
            <a:pPr lvl="1" algn="just"/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nhóm</a:t>
            </a:r>
            <a:r>
              <a:rPr lang="en-US" sz="2400" dirty="0"/>
              <a:t>: </a:t>
            </a:r>
            <a:r>
              <a:rPr lang="en-US" sz="2400" dirty="0" err="1"/>
              <a:t>Các</a:t>
            </a:r>
            <a:r>
              <a:rPr lang="en-US" sz="2400" dirty="0"/>
              <a:t> radio button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đặt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container – </a:t>
            </a:r>
            <a:r>
              <a:rPr lang="en-US" sz="2400" dirty="0" err="1"/>
              <a:t>thường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panel hay group </a:t>
            </a:r>
            <a:r>
              <a:rPr lang="en-US" sz="2400" dirty="0" smtClean="0"/>
              <a:t>box.</a:t>
            </a:r>
            <a:endParaRPr lang="en-US" sz="2400" dirty="0"/>
          </a:p>
          <a:p>
            <a:pPr lvl="1"/>
            <a:endParaRPr lang="en-US" sz="24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28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611363"/>
              </p:ext>
            </p:extLst>
          </p:nvPr>
        </p:nvGraphicFramePr>
        <p:xfrm>
          <a:off x="685800" y="2971800"/>
          <a:ext cx="7772400" cy="20544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Text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Chuỗi hiển thị trên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RadioButton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Appearance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Hình dạng của điều khiển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RadioButton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Checked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Trạng thái chọn (true) hay không chọn (false)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kiện thường dùng</a:t>
                      </a:r>
                      <a:endParaRPr lang="en-US" sz="1800" b="1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CheckedChanged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Khi người dùng thay đổi lựa chọn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5133975"/>
            <a:ext cx="2047875" cy="1266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5257800"/>
            <a:ext cx="19335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231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I.2.10 </a:t>
            </a:r>
            <a:r>
              <a:rPr lang="en-US" dirty="0" err="1">
                <a:solidFill>
                  <a:srgbClr val="FF0000"/>
                </a:solidFill>
              </a:rPr>
              <a:t>GroupBox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1614487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GroupBox</a:t>
            </a:r>
            <a:endParaRPr lang="en-US" dirty="0" smtClean="0">
              <a:solidFill>
                <a:srgbClr val="FF0000"/>
              </a:solidFill>
            </a:endParaRPr>
          </a:p>
          <a:p>
            <a:pPr lvl="1" algn="just"/>
            <a:r>
              <a:rPr lang="en-US" sz="2400" b="0" dirty="0" err="1" smtClean="0"/>
              <a:t>Hiển</a:t>
            </a:r>
            <a:r>
              <a:rPr lang="en-US" sz="2400" b="0" dirty="0" smtClean="0"/>
              <a:t> </a:t>
            </a:r>
            <a:r>
              <a:rPr lang="en-US" sz="2400" b="0" dirty="0" err="1"/>
              <a:t>thị</a:t>
            </a:r>
            <a:r>
              <a:rPr lang="en-US" sz="2400" b="0" dirty="0"/>
              <a:t> </a:t>
            </a:r>
            <a:r>
              <a:rPr lang="en-US" sz="2400" b="0" dirty="0" err="1"/>
              <a:t>một</a:t>
            </a:r>
            <a:r>
              <a:rPr lang="en-US" sz="2400" b="0" dirty="0"/>
              <a:t> </a:t>
            </a:r>
            <a:r>
              <a:rPr lang="en-US" sz="2400" b="0" dirty="0" err="1"/>
              <a:t>khung</a:t>
            </a:r>
            <a:r>
              <a:rPr lang="en-US" sz="2400" b="0" dirty="0"/>
              <a:t> </a:t>
            </a:r>
            <a:r>
              <a:rPr lang="en-US" sz="2400" b="0" dirty="0" err="1"/>
              <a:t>bao</a:t>
            </a:r>
            <a:r>
              <a:rPr lang="en-US" sz="2400" b="0" dirty="0"/>
              <a:t> </a:t>
            </a:r>
            <a:r>
              <a:rPr lang="en-US" sz="2400" b="0" dirty="0" err="1"/>
              <a:t>quanh</a:t>
            </a:r>
            <a:r>
              <a:rPr lang="en-US" sz="2400" b="0" dirty="0"/>
              <a:t> </a:t>
            </a:r>
            <a:r>
              <a:rPr lang="en-US" sz="2400" b="0" dirty="0" err="1"/>
              <a:t>một</a:t>
            </a:r>
            <a:r>
              <a:rPr lang="en-US" sz="2400" b="0" dirty="0"/>
              <a:t> </a:t>
            </a:r>
            <a:r>
              <a:rPr lang="en-US" sz="2400" b="0" dirty="0" err="1"/>
              <a:t>nhóm</a:t>
            </a:r>
            <a:r>
              <a:rPr lang="en-US" sz="2400" b="0" dirty="0"/>
              <a:t> </a:t>
            </a:r>
            <a:r>
              <a:rPr lang="en-US" sz="2400" b="0" dirty="0" smtClean="0"/>
              <a:t>control (</a:t>
            </a:r>
            <a:r>
              <a:rPr lang="en-US" sz="2400" b="0" dirty="0" err="1" smtClean="0"/>
              <a:t>thuộc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tính</a:t>
            </a:r>
            <a:r>
              <a:rPr lang="en-US" sz="2400" b="0" dirty="0" smtClean="0"/>
              <a:t> Text </a:t>
            </a:r>
            <a:r>
              <a:rPr lang="en-US" sz="2400" b="0" dirty="0" err="1" smtClean="0"/>
              <a:t>hiển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thị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tiêu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đề</a:t>
            </a:r>
            <a:r>
              <a:rPr lang="en-US" sz="2400" b="0" dirty="0" smtClean="0"/>
              <a:t>)</a:t>
            </a:r>
            <a:endParaRPr lang="en-US" sz="2400" b="0" dirty="0"/>
          </a:p>
          <a:p>
            <a:pPr lvl="1" algn="just"/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xóa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GroupBox</a:t>
            </a:r>
            <a:r>
              <a:rPr lang="en-US" sz="2400" dirty="0"/>
              <a:t> </a:t>
            </a:r>
            <a:r>
              <a:rPr lang="en-US" sz="2400" dirty="0" err="1"/>
              <a:t>thì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control </a:t>
            </a:r>
            <a:r>
              <a:rPr lang="en-US" sz="2400" dirty="0" err="1"/>
              <a:t>chứa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nó</a:t>
            </a:r>
            <a:r>
              <a:rPr lang="en-US" sz="2400" dirty="0"/>
              <a:t> </a:t>
            </a:r>
            <a:r>
              <a:rPr lang="en-US" sz="2400" dirty="0" err="1"/>
              <a:t>bị</a:t>
            </a:r>
            <a:r>
              <a:rPr lang="en-US" sz="2400" dirty="0"/>
              <a:t> </a:t>
            </a:r>
            <a:r>
              <a:rPr lang="en-US" sz="2400" dirty="0" err="1"/>
              <a:t>xóa</a:t>
            </a:r>
            <a:r>
              <a:rPr lang="en-US" sz="2400" dirty="0"/>
              <a:t> </a:t>
            </a:r>
            <a:r>
              <a:rPr lang="en-US" sz="2400" dirty="0" err="1" smtClean="0"/>
              <a:t>theo.</a:t>
            </a:r>
            <a:endParaRPr lang="en-US" sz="2400" dirty="0"/>
          </a:p>
          <a:p>
            <a:pPr lvl="1" algn="just"/>
            <a:r>
              <a:rPr lang="en-US" sz="2400" dirty="0" smtClean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495933"/>
              </p:ext>
            </p:extLst>
          </p:nvPr>
        </p:nvGraphicFramePr>
        <p:xfrm>
          <a:off x="685800" y="2971800"/>
          <a:ext cx="7772400" cy="1173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Text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Chuỗi hiển thị trên </a:t>
                      </a: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GroupBox</a:t>
                      </a:r>
                      <a:endParaRPr lang="en-US" sz="1800" kern="120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Controls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Danh sách control chứa trong GroupBox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4524375"/>
            <a:ext cx="2047875" cy="1266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4724400"/>
            <a:ext cx="19335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I.1 Các điều khiển </a:t>
            </a:r>
            <a:r>
              <a:rPr lang="en-US" sz="2800" smtClean="0">
                <a:solidFill>
                  <a:srgbClr val="FF0000"/>
                </a:solidFill>
              </a:rPr>
              <a:t>(</a:t>
            </a:r>
            <a:r>
              <a:rPr lang="vi-VN" sz="2800">
                <a:solidFill>
                  <a:srgbClr val="FF0000"/>
                </a:solidFill>
              </a:rPr>
              <a:t>Control</a:t>
            </a:r>
            <a:r>
              <a:rPr lang="en-US" sz="2800" smtClean="0">
                <a:solidFill>
                  <a:srgbClr val="FF0000"/>
                </a:solidFill>
              </a:rPr>
              <a:t>) cơ </a:t>
            </a:r>
            <a:r>
              <a:rPr lang="en-US" sz="2800">
                <a:solidFill>
                  <a:srgbClr val="FF0000"/>
                </a:solidFill>
              </a:rPr>
              <a:t>bản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0612"/>
            <a:ext cx="8229600" cy="4347775"/>
          </a:xfrm>
        </p:spPr>
        <p:txBody>
          <a:bodyPr/>
          <a:lstStyle/>
          <a:p>
            <a:pPr algn="just"/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(</a:t>
            </a:r>
            <a:r>
              <a:rPr lang="vi-VN" dirty="0" smtClean="0"/>
              <a:t>Control</a:t>
            </a:r>
            <a:r>
              <a:rPr lang="en-US" dirty="0" smtClean="0"/>
              <a:t>)</a:t>
            </a:r>
            <a:r>
              <a:rPr lang="vi-VN" dirty="0" smtClean="0"/>
              <a:t> </a:t>
            </a:r>
            <a:r>
              <a:rPr lang="vi-VN" dirty="0"/>
              <a:t>là một thành phần cơ bản trên </a:t>
            </a:r>
            <a:r>
              <a:rPr lang="vi-VN" dirty="0" smtClean="0"/>
              <a:t>form</a:t>
            </a:r>
            <a:r>
              <a:rPr lang="en-US" dirty="0" smtClean="0"/>
              <a:t>.</a:t>
            </a:r>
            <a:endParaRPr lang="vi-VN" dirty="0"/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b="0" dirty="0" err="1" smtClean="0"/>
              <a:t>Thuộc</a:t>
            </a:r>
            <a:r>
              <a:rPr lang="en-US" b="0" dirty="0" smtClean="0"/>
              <a:t> </a:t>
            </a:r>
            <a:r>
              <a:rPr lang="en-US" b="0" dirty="0" err="1"/>
              <a:t>tính</a:t>
            </a:r>
            <a:r>
              <a:rPr lang="en-US" b="0" dirty="0"/>
              <a:t> (property)</a:t>
            </a:r>
          </a:p>
          <a:p>
            <a:pPr lvl="1"/>
            <a:r>
              <a:rPr lang="vi-VN" b="0" dirty="0" smtClean="0"/>
              <a:t>Phương </a:t>
            </a:r>
            <a:r>
              <a:rPr lang="vi-VN" b="0" dirty="0"/>
              <a:t>thức (method)</a:t>
            </a:r>
          </a:p>
          <a:p>
            <a:pPr lvl="1"/>
            <a:r>
              <a:rPr lang="en-US" b="0" dirty="0" err="1" smtClean="0"/>
              <a:t>Sự</a:t>
            </a:r>
            <a:r>
              <a:rPr lang="en-US" b="0" dirty="0" smtClean="0"/>
              <a:t> </a:t>
            </a:r>
            <a:r>
              <a:rPr lang="en-US" b="0" dirty="0" err="1"/>
              <a:t>kiện</a:t>
            </a:r>
            <a:r>
              <a:rPr lang="en-US" b="0" dirty="0"/>
              <a:t> (event)</a:t>
            </a:r>
          </a:p>
          <a:p>
            <a:r>
              <a:rPr lang="en-US" dirty="0" err="1" smtClean="0"/>
              <a:t>Tất</a:t>
            </a:r>
            <a:r>
              <a:rPr lang="en-US" dirty="0" smtClean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control </a:t>
            </a:r>
            <a:r>
              <a:rPr lang="en-US" dirty="0" err="1"/>
              <a:t>chứa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namespace: </a:t>
            </a:r>
            <a:r>
              <a:rPr lang="en-US" dirty="0" err="1" smtClean="0"/>
              <a:t>System.Windows.Forms</a:t>
            </a:r>
            <a:r>
              <a:rPr lang="en-US" dirty="0" smtClean="0"/>
              <a:t>.</a:t>
            </a:r>
            <a:endParaRPr lang="en-US" b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3038"/>
            <a:ext cx="7772400" cy="320675"/>
          </a:xfrm>
          <a:prstGeom prst="rect">
            <a:avLst/>
          </a:prstGeom>
        </p:spPr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604176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53730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I.2.11 </a:t>
            </a:r>
            <a:r>
              <a:rPr lang="en-US" dirty="0" err="1">
                <a:solidFill>
                  <a:srgbClr val="FF0000"/>
                </a:solidFill>
              </a:rPr>
              <a:t>PictureBox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823913"/>
            <a:ext cx="8229600" cy="1614487"/>
          </a:xfrm>
        </p:spPr>
        <p:txBody>
          <a:bodyPr>
            <a:normAutofit/>
          </a:bodyPr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khiển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PictureBox</a:t>
            </a:r>
            <a:endParaRPr lang="en-US" dirty="0">
              <a:solidFill>
                <a:srgbClr val="FF0000"/>
              </a:solidFill>
            </a:endParaRPr>
          </a:p>
          <a:p>
            <a:pPr lvl="1" algn="just"/>
            <a:r>
              <a:rPr lang="en-US" sz="2400" b="0" dirty="0" err="1" smtClean="0"/>
              <a:t>Sử</a:t>
            </a:r>
            <a:r>
              <a:rPr lang="en-US" sz="2400" b="0" dirty="0" smtClean="0"/>
              <a:t> </a:t>
            </a:r>
            <a:r>
              <a:rPr lang="en-US" sz="2400" b="0" dirty="0" err="1"/>
              <a:t>dụng</a:t>
            </a:r>
            <a:r>
              <a:rPr lang="en-US" sz="2400" b="0" dirty="0"/>
              <a:t> </a:t>
            </a:r>
            <a:r>
              <a:rPr lang="en-US" sz="2400" b="0" dirty="0" err="1"/>
              <a:t>để</a:t>
            </a:r>
            <a:r>
              <a:rPr lang="en-US" sz="2400" b="0" dirty="0"/>
              <a:t> </a:t>
            </a:r>
            <a:r>
              <a:rPr lang="en-US" sz="2400" b="0" dirty="0" err="1"/>
              <a:t>hiển</a:t>
            </a:r>
            <a:r>
              <a:rPr lang="en-US" sz="2400" b="0" dirty="0"/>
              <a:t> </a:t>
            </a:r>
            <a:r>
              <a:rPr lang="en-US" sz="2400" b="0" dirty="0" err="1"/>
              <a:t>thị</a:t>
            </a:r>
            <a:r>
              <a:rPr lang="en-US" sz="2400" b="0" dirty="0"/>
              <a:t> </a:t>
            </a:r>
            <a:r>
              <a:rPr lang="en-US" sz="2400" b="0" dirty="0" err="1"/>
              <a:t>ảnh</a:t>
            </a:r>
            <a:r>
              <a:rPr lang="en-US" sz="2400" b="0" dirty="0"/>
              <a:t> </a:t>
            </a:r>
            <a:r>
              <a:rPr lang="en-US" sz="2400" b="0" dirty="0" err="1"/>
              <a:t>dạng</a:t>
            </a:r>
            <a:r>
              <a:rPr lang="en-US" sz="2400" b="0" dirty="0"/>
              <a:t> bitmap, metafile, icon, JPEG, GIF.</a:t>
            </a:r>
          </a:p>
          <a:p>
            <a:pPr lvl="1"/>
            <a:r>
              <a:rPr lang="en-US" sz="2400" b="0" dirty="0" err="1">
                <a:latin typeface="Arial" panose="020B0604020202020204" pitchFamily="34" charset="0"/>
              </a:rPr>
              <a:t>Sử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dụng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thuộc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tính</a:t>
            </a:r>
            <a:r>
              <a:rPr lang="en-US" sz="2400" b="0" dirty="0">
                <a:latin typeface="Arial" panose="020B0604020202020204" pitchFamily="34" charset="0"/>
              </a:rPr>
              <a:t> Image </a:t>
            </a:r>
            <a:r>
              <a:rPr lang="en-US" sz="2400" b="0" dirty="0" err="1">
                <a:latin typeface="Arial" panose="020B0604020202020204" pitchFamily="34" charset="0"/>
              </a:rPr>
              <a:t>để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thiết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lập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ảnh</a:t>
            </a:r>
            <a:r>
              <a:rPr lang="en-US" sz="2400" b="0" dirty="0">
                <a:latin typeface="Arial" panose="020B0604020202020204" pitchFamily="34" charset="0"/>
              </a:rPr>
              <a:t> </a:t>
            </a:r>
            <a:r>
              <a:rPr lang="en-US" sz="2400" b="0" dirty="0" err="1">
                <a:latin typeface="Arial" panose="020B0604020202020204" pitchFamily="34" charset="0"/>
              </a:rPr>
              <a:t>lúc</a:t>
            </a:r>
            <a:r>
              <a:rPr lang="en-US" sz="2400" b="0" dirty="0">
                <a:latin typeface="Arial" panose="020B0604020202020204" pitchFamily="34" charset="0"/>
              </a:rPr>
              <a:t> design </a:t>
            </a:r>
            <a:r>
              <a:rPr lang="en-US" sz="2400" b="0" dirty="0" err="1">
                <a:latin typeface="Arial" panose="020B0604020202020204" pitchFamily="34" charset="0"/>
              </a:rPr>
              <a:t>hoặc</a:t>
            </a:r>
            <a:r>
              <a:rPr lang="en-US" sz="2400" b="0" dirty="0">
                <a:latin typeface="Arial" panose="020B0604020202020204" pitchFamily="34" charset="0"/>
              </a:rPr>
              <a:t> runtime</a:t>
            </a:r>
            <a:r>
              <a:rPr lang="en-US" sz="2400" b="0" dirty="0" smtClean="0">
                <a:latin typeface="Arial" panose="020B0604020202020204" pitchFamily="34" charset="0"/>
              </a:rPr>
              <a:t>.</a:t>
            </a:r>
            <a:endParaRPr lang="en-US" sz="2400" b="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313417"/>
              </p:ext>
            </p:extLst>
          </p:nvPr>
        </p:nvGraphicFramePr>
        <p:xfrm>
          <a:off x="685800" y="2971800"/>
          <a:ext cx="7772400" cy="22329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3637"/>
                <a:gridCol w="5598763"/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smtClean="0">
                          <a:solidFill>
                            <a:srgbClr val="FF0000"/>
                          </a:solidFill>
                        </a:rPr>
                        <a:t>Thuộc tính thường dung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Thuộc tính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18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Image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Ảnh cần hiển thị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SizeMode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Normal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StretchImage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AutoSize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CenterImage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Zoom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6724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85639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I.3 </a:t>
            </a:r>
            <a:r>
              <a:rPr lang="en-US" dirty="0" err="1" smtClean="0">
                <a:solidFill>
                  <a:srgbClr val="FF0000"/>
                </a:solidFill>
              </a:rPr>
              <a:t>Ứng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dụng</a:t>
            </a:r>
            <a:r>
              <a:rPr lang="en-US" dirty="0" smtClean="0">
                <a:solidFill>
                  <a:srgbClr val="FF0000"/>
                </a:solidFill>
              </a:rPr>
              <a:t> Demo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1487"/>
          </a:xfrm>
        </p:spPr>
        <p:txBody>
          <a:bodyPr/>
          <a:lstStyle/>
          <a:p>
            <a:r>
              <a:rPr lang="en-US" sz="2400" b="0" smtClean="0"/>
              <a:t>Demo Lab 05</a:t>
            </a:r>
            <a:endParaRPr lang="en-US" sz="2400" b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4008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78019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I.4 </a:t>
            </a:r>
            <a:r>
              <a:rPr lang="en-US" dirty="0" err="1" smtClean="0">
                <a:solidFill>
                  <a:srgbClr val="FF0000"/>
                </a:solidFill>
              </a:rPr>
              <a:t>Bài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tập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thực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hành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5908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0" dirty="0" err="1"/>
              <a:t>Làm</a:t>
            </a:r>
            <a:r>
              <a:rPr lang="en-US" b="0" dirty="0"/>
              <a:t> </a:t>
            </a:r>
            <a:r>
              <a:rPr lang="en-US" b="0" dirty="0" err="1"/>
              <a:t>lại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bài</a:t>
            </a:r>
            <a:r>
              <a:rPr lang="en-US" b="0" dirty="0"/>
              <a:t> </a:t>
            </a:r>
            <a:r>
              <a:rPr lang="en-US" b="0" dirty="0" smtClean="0"/>
              <a:t>Demo </a:t>
            </a:r>
            <a:r>
              <a:rPr lang="en-US" b="0" dirty="0" err="1"/>
              <a:t>trong</a:t>
            </a:r>
            <a:r>
              <a:rPr lang="en-US" b="0" dirty="0"/>
              <a:t> Slide</a:t>
            </a:r>
            <a:r>
              <a:rPr lang="en-US" b="0" dirty="0" smtClean="0"/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b="0" dirty="0" err="1" smtClean="0"/>
              <a:t>Làm</a:t>
            </a:r>
            <a:r>
              <a:rPr lang="en-US" b="0" dirty="0" smtClean="0"/>
              <a:t> </a:t>
            </a:r>
            <a:r>
              <a:rPr lang="en-US" b="0" dirty="0" err="1" smtClean="0"/>
              <a:t>bài</a:t>
            </a:r>
            <a:r>
              <a:rPr lang="en-US" b="0" dirty="0" smtClean="0"/>
              <a:t> </a:t>
            </a:r>
            <a:r>
              <a:rPr lang="en-US" b="0" dirty="0" err="1" smtClean="0"/>
              <a:t>tập</a:t>
            </a:r>
            <a:r>
              <a:rPr lang="en-US" b="0" dirty="0" smtClean="0"/>
              <a:t> </a:t>
            </a:r>
            <a:r>
              <a:rPr lang="en-US" b="0" dirty="0" err="1" smtClean="0"/>
              <a:t>thực</a:t>
            </a:r>
            <a:r>
              <a:rPr lang="en-US" b="0" dirty="0" smtClean="0"/>
              <a:t> </a:t>
            </a:r>
            <a:r>
              <a:rPr lang="en-US" b="0" dirty="0" err="1" smtClean="0"/>
              <a:t>hành</a:t>
            </a:r>
            <a:r>
              <a:rPr lang="en-US" b="0" dirty="0" smtClean="0"/>
              <a:t> </a:t>
            </a:r>
            <a:r>
              <a:rPr lang="en-US" b="0" dirty="0" err="1" smtClean="0"/>
              <a:t>chương</a:t>
            </a:r>
            <a:r>
              <a:rPr lang="en-US" b="0" dirty="0" smtClean="0"/>
              <a:t> 1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6316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I.1 Các điều khiển cơ bản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0612"/>
            <a:ext cx="8229600" cy="4347775"/>
          </a:xfrm>
        </p:spPr>
        <p:txBody>
          <a:bodyPr/>
          <a:lstStyle/>
          <a:p>
            <a:pPr algn="just"/>
            <a:r>
              <a:rPr lang="vi-VN" sz="2200" dirty="0" smtClean="0"/>
              <a:t>System.Windows.Forms.Control </a:t>
            </a:r>
            <a:r>
              <a:rPr lang="vi-VN" sz="2200" b="0" dirty="0" smtClean="0"/>
              <a:t>-</a:t>
            </a:r>
            <a:r>
              <a:rPr lang="en-US" sz="2200" b="0" dirty="0" smtClean="0"/>
              <a:t> </a:t>
            </a:r>
            <a:r>
              <a:rPr lang="en-US" sz="2200" b="0" dirty="0"/>
              <a:t>C</a:t>
            </a:r>
            <a:r>
              <a:rPr lang="vi-VN" sz="2200" b="0" dirty="0" smtClean="0"/>
              <a:t>hứa </a:t>
            </a:r>
            <a:r>
              <a:rPr lang="vi-VN" sz="2200" b="0" dirty="0"/>
              <a:t>chức năng cơ bản của thao tác xử lý bàn phím và nhập từ chuột và xử lý tin nhắn window. </a:t>
            </a:r>
          </a:p>
          <a:p>
            <a:pPr algn="just"/>
            <a:r>
              <a:rPr lang="vi-VN" sz="2200" dirty="0" smtClean="0"/>
              <a:t>System.Windows.Forms.ButtonBase</a:t>
            </a:r>
            <a:r>
              <a:rPr lang="vi-VN" sz="2200" b="0" dirty="0" smtClean="0"/>
              <a:t> -</a:t>
            </a:r>
            <a:r>
              <a:rPr lang="en-US" sz="2200" b="0" dirty="0" smtClean="0"/>
              <a:t> </a:t>
            </a:r>
            <a:r>
              <a:rPr lang="vi-VN" sz="2200" b="0" dirty="0" smtClean="0"/>
              <a:t>Lớp </a:t>
            </a:r>
            <a:r>
              <a:rPr lang="vi-VN" sz="2200" b="0" dirty="0"/>
              <a:t>này hỗ trợ </a:t>
            </a:r>
            <a:r>
              <a:rPr lang="vi-VN" sz="2200" b="0" dirty="0" smtClean="0"/>
              <a:t>chức</a:t>
            </a:r>
            <a:r>
              <a:rPr lang="en-US" sz="2200" b="0" dirty="0" smtClean="0"/>
              <a:t> </a:t>
            </a:r>
            <a:r>
              <a:rPr lang="vi-VN" sz="2200" b="0" dirty="0" smtClean="0"/>
              <a:t>năng </a:t>
            </a:r>
            <a:r>
              <a:rPr lang="vi-VN" sz="2200" b="0" dirty="0"/>
              <a:t>cơ bản của một </a:t>
            </a:r>
            <a:r>
              <a:rPr lang="vi-VN" sz="2200" b="0" dirty="0" smtClean="0"/>
              <a:t>nút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nhấn</a:t>
            </a:r>
            <a:r>
              <a:rPr lang="en-US" sz="2200" b="0" dirty="0" smtClean="0"/>
              <a:t>.</a:t>
            </a:r>
            <a:endParaRPr lang="vi-VN" sz="2200" b="0" dirty="0"/>
          </a:p>
          <a:p>
            <a:pPr algn="just"/>
            <a:r>
              <a:rPr lang="vi-VN" sz="2200" dirty="0" smtClean="0"/>
              <a:t>System.Windows.Forms.TextBoxBase</a:t>
            </a:r>
            <a:r>
              <a:rPr lang="vi-VN" sz="2200" b="0" dirty="0" smtClean="0"/>
              <a:t> -</a:t>
            </a:r>
            <a:r>
              <a:rPr lang="en-US" sz="2200" b="0" dirty="0" smtClean="0"/>
              <a:t> </a:t>
            </a:r>
            <a:r>
              <a:rPr lang="vi-VN" sz="2200" b="0" dirty="0" smtClean="0"/>
              <a:t>cung </a:t>
            </a:r>
            <a:r>
              <a:rPr lang="vi-VN" sz="2200" b="0" dirty="0"/>
              <a:t>cấp chức năng và thuộc tính thông thuờng cho các lớp thừa hưởng. Cả hai lớp TextBox và RichTextBox sử dụng chức năng cung cấp bởi TextBoxBase.</a:t>
            </a:r>
          </a:p>
          <a:p>
            <a:pPr algn="just"/>
            <a:r>
              <a:rPr lang="vi-VN" sz="2200" dirty="0" smtClean="0"/>
              <a:t>System.Windows.Forms.ScrollableControl</a:t>
            </a:r>
            <a:r>
              <a:rPr lang="vi-VN" sz="2200" b="0" dirty="0" smtClean="0"/>
              <a:t> -</a:t>
            </a:r>
            <a:r>
              <a:rPr lang="en-US" sz="2200" b="0" dirty="0" smtClean="0"/>
              <a:t> </a:t>
            </a:r>
            <a:r>
              <a:rPr lang="vi-VN" sz="2200" b="0" dirty="0" smtClean="0"/>
              <a:t>quản </a:t>
            </a:r>
            <a:r>
              <a:rPr lang="vi-VN" sz="2200" b="0" dirty="0"/>
              <a:t>lý sự phát sinh và hiển thị của các thanh cuộn đến người dùng để truy cập đến gốc của một hiển thị.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3038"/>
            <a:ext cx="7772400" cy="320675"/>
          </a:xfrm>
          <a:prstGeom prst="rect">
            <a:avLst/>
          </a:prstGeom>
        </p:spPr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762000"/>
            <a:ext cx="8229600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>
                <a:solidFill>
                  <a:srgbClr val="FF0000"/>
                </a:solidFill>
              </a:rPr>
              <a:t>Các lớp cơ sở</a:t>
            </a: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79123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I.1 Các điều khiển cơ bản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0612"/>
            <a:ext cx="8229600" cy="4347775"/>
          </a:xfrm>
        </p:spPr>
        <p:txBody>
          <a:bodyPr/>
          <a:lstStyle/>
          <a:p>
            <a:pPr algn="just"/>
            <a:r>
              <a:rPr lang="en-US" sz="2200" dirty="0" err="1" smtClean="0"/>
              <a:t>System.Windows.Forms.ContainerControl</a:t>
            </a:r>
            <a:r>
              <a:rPr lang="en-US" sz="2200" b="0" dirty="0" smtClean="0"/>
              <a:t> - </a:t>
            </a:r>
            <a:r>
              <a:rPr lang="en-US" sz="2200" b="0" dirty="0" err="1" smtClean="0"/>
              <a:t>Lớp</a:t>
            </a:r>
            <a:r>
              <a:rPr lang="en-US" sz="2200" b="0" dirty="0" smtClean="0"/>
              <a:t> </a:t>
            </a:r>
            <a:r>
              <a:rPr lang="en-US" sz="2200" b="0" dirty="0" err="1"/>
              <a:t>này</a:t>
            </a:r>
            <a:r>
              <a:rPr lang="en-US" sz="2200" b="0" dirty="0"/>
              <a:t> </a:t>
            </a:r>
            <a:r>
              <a:rPr lang="en-US" sz="2200" b="0" dirty="0" err="1"/>
              <a:t>quản</a:t>
            </a:r>
            <a:r>
              <a:rPr lang="en-US" sz="2200" b="0" dirty="0"/>
              <a:t> </a:t>
            </a:r>
            <a:r>
              <a:rPr lang="en-US" sz="2200" b="0" dirty="0" err="1"/>
              <a:t>lý</a:t>
            </a:r>
            <a:r>
              <a:rPr lang="en-US" sz="2200" b="0" dirty="0"/>
              <a:t> </a:t>
            </a:r>
            <a:r>
              <a:rPr lang="en-US" sz="2200" b="0" dirty="0" err="1"/>
              <a:t>chức</a:t>
            </a:r>
            <a:r>
              <a:rPr lang="en-US" sz="2200" b="0" dirty="0"/>
              <a:t> </a:t>
            </a:r>
            <a:r>
              <a:rPr lang="en-US" sz="2200" b="0" dirty="0" err="1"/>
              <a:t>năng</a:t>
            </a:r>
            <a:r>
              <a:rPr lang="en-US" sz="2200" b="0" dirty="0"/>
              <a:t> </a:t>
            </a:r>
            <a:r>
              <a:rPr lang="en-US" sz="2200" b="0" dirty="0" err="1"/>
              <a:t>yêu</a:t>
            </a:r>
            <a:r>
              <a:rPr lang="en-US" sz="2200" b="0" dirty="0"/>
              <a:t> </a:t>
            </a:r>
            <a:r>
              <a:rPr lang="en-US" sz="2200" b="0" dirty="0" err="1"/>
              <a:t>cầu</a:t>
            </a:r>
            <a:r>
              <a:rPr lang="en-US" sz="2200" b="0" dirty="0"/>
              <a:t> </a:t>
            </a:r>
            <a:r>
              <a:rPr lang="en-US" sz="2200" b="0" dirty="0" err="1"/>
              <a:t>cho</a:t>
            </a:r>
            <a:r>
              <a:rPr lang="en-US" sz="2200" b="0" dirty="0"/>
              <a:t> </a:t>
            </a:r>
            <a:r>
              <a:rPr lang="en-US" sz="2200" b="0" dirty="0" err="1"/>
              <a:t>một</a:t>
            </a:r>
            <a:r>
              <a:rPr lang="en-US" sz="2200" b="0" dirty="0"/>
              <a:t> control </a:t>
            </a:r>
            <a:r>
              <a:rPr lang="en-US" sz="2200" b="0" dirty="0" err="1"/>
              <a:t>để</a:t>
            </a:r>
            <a:r>
              <a:rPr lang="en-US" sz="2200" b="0" dirty="0"/>
              <a:t> </a:t>
            </a:r>
            <a:r>
              <a:rPr lang="en-US" sz="2200" b="0" dirty="0" err="1"/>
              <a:t>hành</a:t>
            </a:r>
            <a:r>
              <a:rPr lang="en-US" sz="2200" b="0" dirty="0"/>
              <a:t> </a:t>
            </a:r>
            <a:r>
              <a:rPr lang="en-US" sz="2200" b="0" dirty="0" err="1"/>
              <a:t>động</a:t>
            </a:r>
            <a:endParaRPr lang="en-US" sz="2200" b="0" dirty="0"/>
          </a:p>
          <a:p>
            <a:pPr algn="just"/>
            <a:r>
              <a:rPr lang="vi-VN" sz="2200" dirty="0" smtClean="0"/>
              <a:t>System.Windows.Forms.Panel </a:t>
            </a:r>
            <a:r>
              <a:rPr lang="vi-VN" sz="2200" b="0" dirty="0" smtClean="0"/>
              <a:t>-</a:t>
            </a:r>
            <a:r>
              <a:rPr lang="en-US" sz="2200" b="0" dirty="0" smtClean="0"/>
              <a:t> </a:t>
            </a:r>
            <a:r>
              <a:rPr lang="vi-VN" sz="2200" b="0" dirty="0" smtClean="0"/>
              <a:t>có </a:t>
            </a:r>
            <a:r>
              <a:rPr lang="vi-VN" sz="2200" b="0" dirty="0"/>
              <a:t>thể chứa các control thêm vào, nhưng khác với lớp ContainerControl, nó phân loại các control một cách đơn giản.</a:t>
            </a:r>
          </a:p>
          <a:p>
            <a:pPr algn="just"/>
            <a:r>
              <a:rPr lang="en-US" sz="2200" dirty="0" err="1" smtClean="0"/>
              <a:t>System.Windows.Forms.Form</a:t>
            </a:r>
            <a:r>
              <a:rPr lang="en-US" sz="2200" b="0" dirty="0" smtClean="0"/>
              <a:t> - </a:t>
            </a:r>
            <a:r>
              <a:rPr lang="en-US" sz="2200" b="0" dirty="0" err="1" smtClean="0"/>
              <a:t>Tạo</a:t>
            </a:r>
            <a:r>
              <a:rPr lang="en-US" sz="2200" b="0" dirty="0" smtClean="0"/>
              <a:t> </a:t>
            </a:r>
            <a:r>
              <a:rPr lang="en-US" sz="2200" b="0" dirty="0" err="1"/>
              <a:t>bất</a:t>
            </a:r>
            <a:r>
              <a:rPr lang="en-US" sz="2200" b="0" dirty="0"/>
              <a:t> </a:t>
            </a:r>
            <a:r>
              <a:rPr lang="en-US" sz="2200" b="0" dirty="0" err="1"/>
              <a:t>kỳ</a:t>
            </a:r>
            <a:r>
              <a:rPr lang="en-US" sz="2200" b="0" dirty="0"/>
              <a:t> </a:t>
            </a:r>
            <a:r>
              <a:rPr lang="en-US" sz="2200" b="0" dirty="0" err="1"/>
              <a:t>loại</a:t>
            </a:r>
            <a:r>
              <a:rPr lang="en-US" sz="2200" b="0" dirty="0"/>
              <a:t> </a:t>
            </a:r>
            <a:r>
              <a:rPr lang="en-US" sz="2200" b="0" dirty="0" err="1"/>
              <a:t>cửa</a:t>
            </a:r>
            <a:r>
              <a:rPr lang="en-US" sz="2200" b="0" dirty="0"/>
              <a:t> </a:t>
            </a:r>
            <a:r>
              <a:rPr lang="en-US" sz="2200" b="0" dirty="0" err="1"/>
              <a:t>sổ</a:t>
            </a:r>
            <a:r>
              <a:rPr lang="en-US" sz="2200" b="0" dirty="0"/>
              <a:t> </a:t>
            </a:r>
            <a:r>
              <a:rPr lang="en-US" sz="2200" b="0" dirty="0" err="1"/>
              <a:t>nào</a:t>
            </a:r>
            <a:r>
              <a:rPr lang="en-US" sz="2200" b="0" dirty="0"/>
              <a:t>: standard, toolbox, borderless, modal dialog boxes </a:t>
            </a:r>
            <a:r>
              <a:rPr lang="en-US" sz="2200" b="0" dirty="0" err="1"/>
              <a:t>và</a:t>
            </a:r>
            <a:r>
              <a:rPr lang="en-US" sz="2200" b="0" dirty="0"/>
              <a:t> multi-document interfaces. </a:t>
            </a:r>
          </a:p>
          <a:p>
            <a:pPr algn="just"/>
            <a:r>
              <a:rPr lang="vi-VN" sz="2200" dirty="0" smtClean="0"/>
              <a:t>System.Windows.Forms.UserControl </a:t>
            </a:r>
            <a:r>
              <a:rPr lang="vi-VN" sz="2200" b="0" dirty="0" smtClean="0"/>
              <a:t>-</a:t>
            </a:r>
            <a:r>
              <a:rPr lang="en-US" sz="2200" b="0" dirty="0" smtClean="0"/>
              <a:t> </a:t>
            </a:r>
            <a:r>
              <a:rPr lang="vi-VN" sz="2200" b="0" dirty="0" smtClean="0"/>
              <a:t>tạo </a:t>
            </a:r>
            <a:r>
              <a:rPr lang="vi-VN" sz="2200" b="0" dirty="0"/>
              <a:t>một custom control đến việc được dùng trong một nơi phức tạp trong một ứng dụng hay tổ </a:t>
            </a:r>
            <a:r>
              <a:rPr lang="vi-VN" sz="2200" b="0" dirty="0" smtClean="0"/>
              <a:t>chức</a:t>
            </a:r>
            <a:r>
              <a:rPr lang="en-US" sz="2200" b="0" dirty="0" smtClean="0"/>
              <a:t>.</a:t>
            </a:r>
            <a:endParaRPr lang="vi-VN" sz="2200" b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3038"/>
            <a:ext cx="7772400" cy="3206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762000"/>
            <a:ext cx="8229600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>
                <a:solidFill>
                  <a:srgbClr val="FF0000"/>
                </a:solidFill>
              </a:rPr>
              <a:t>Các lớp cơ sở</a:t>
            </a: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562237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334277"/>
            <a:ext cx="7543800" cy="1450757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I.1 </a:t>
            </a:r>
            <a:r>
              <a:rPr lang="en-US" sz="2800" dirty="0" err="1">
                <a:solidFill>
                  <a:srgbClr val="FF0000"/>
                </a:solidFill>
              </a:rPr>
              <a:t>Các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điều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khiển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cơ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bản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00100" y="2057400"/>
            <a:ext cx="8229600" cy="35814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Các</a:t>
            </a:r>
            <a:r>
              <a:rPr lang="en-US" dirty="0" smtClean="0"/>
              <a:t> Controls </a:t>
            </a:r>
            <a:r>
              <a:rPr lang="en-US" dirty="0" err="1" smtClean="0"/>
              <a:t>chuẩn</a:t>
            </a:r>
            <a:endParaRPr lang="en-US" dirty="0" smtClean="0"/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Buttons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  <a:r>
              <a:rPr lang="en-US" sz="2400" dirty="0"/>
              <a:t> Button, </a:t>
            </a:r>
            <a:r>
              <a:rPr lang="en-US" sz="2400" dirty="0" err="1"/>
              <a:t>CheckBox</a:t>
            </a:r>
            <a:r>
              <a:rPr lang="en-US" sz="2400" dirty="0"/>
              <a:t>, </a:t>
            </a:r>
            <a:r>
              <a:rPr lang="en-US" sz="2400" dirty="0" err="1"/>
              <a:t>RadioButton</a:t>
            </a:r>
            <a:endParaRPr lang="en-US" sz="2400" b="0" dirty="0"/>
          </a:p>
          <a:p>
            <a:pPr lvl="1"/>
            <a:r>
              <a:rPr lang="en-US" sz="2400" b="0" dirty="0" smtClean="0">
                <a:solidFill>
                  <a:srgbClr val="FF0000"/>
                </a:solidFill>
              </a:rPr>
              <a:t>Time and Date</a:t>
            </a:r>
            <a:r>
              <a:rPr lang="en-US" sz="2400" b="0" dirty="0">
                <a:solidFill>
                  <a:srgbClr val="FF0000"/>
                </a:solidFill>
              </a:rPr>
              <a:t>: </a:t>
            </a:r>
            <a:r>
              <a:rPr lang="en-US" sz="2400" b="0" dirty="0" err="1"/>
              <a:t>DateTimePicker</a:t>
            </a:r>
            <a:r>
              <a:rPr lang="en-US" sz="2400" b="0" dirty="0"/>
              <a:t>, </a:t>
            </a:r>
            <a:r>
              <a:rPr lang="en-US" sz="2400" b="0" dirty="0" err="1"/>
              <a:t>MonthCalender</a:t>
            </a:r>
            <a:endParaRPr lang="en-US" sz="2400" b="0" dirty="0"/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Labels </a:t>
            </a:r>
            <a:r>
              <a:rPr lang="en-US" sz="2400" dirty="0">
                <a:solidFill>
                  <a:srgbClr val="FF0000"/>
                </a:solidFill>
              </a:rPr>
              <a:t>and Pictures:</a:t>
            </a:r>
            <a:r>
              <a:rPr lang="en-US" sz="2400" dirty="0"/>
              <a:t> </a:t>
            </a:r>
            <a:r>
              <a:rPr lang="en-US" sz="2400" dirty="0" err="1"/>
              <a:t>GroupBox</a:t>
            </a:r>
            <a:r>
              <a:rPr lang="en-US" sz="2400" dirty="0"/>
              <a:t>, </a:t>
            </a:r>
            <a:r>
              <a:rPr lang="en-US" sz="2400" dirty="0" err="1"/>
              <a:t>Lablel</a:t>
            </a:r>
            <a:r>
              <a:rPr lang="en-US" sz="2400" dirty="0"/>
              <a:t>, </a:t>
            </a:r>
            <a:r>
              <a:rPr lang="en-US" sz="2400" dirty="0" err="1"/>
              <a:t>LinkLabel</a:t>
            </a:r>
            <a:r>
              <a:rPr lang="en-US" sz="2400" dirty="0"/>
              <a:t>, </a:t>
            </a:r>
            <a:r>
              <a:rPr lang="en-US" sz="2400" dirty="0" err="1" smtClean="0"/>
              <a:t>PictureBox</a:t>
            </a:r>
            <a:r>
              <a:rPr lang="en-US" sz="2400" dirty="0" smtClean="0"/>
              <a:t>.</a:t>
            </a:r>
            <a:endParaRPr lang="en-US" sz="2400" b="0" dirty="0"/>
          </a:p>
          <a:p>
            <a:pPr lvl="1"/>
            <a:r>
              <a:rPr lang="en-US" sz="2400" dirty="0" err="1" smtClean="0">
                <a:solidFill>
                  <a:srgbClr val="FF0000"/>
                </a:solidFill>
              </a:rPr>
              <a:t>Textediting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  <a:r>
              <a:rPr lang="en-US" sz="2400" dirty="0"/>
              <a:t> </a:t>
            </a:r>
            <a:r>
              <a:rPr lang="en-US" sz="2400" dirty="0" err="1"/>
              <a:t>TextBox</a:t>
            </a:r>
            <a:r>
              <a:rPr lang="en-US" sz="2400" dirty="0"/>
              <a:t>, </a:t>
            </a:r>
            <a:r>
              <a:rPr lang="en-US" sz="2400" dirty="0" err="1"/>
              <a:t>RichTextbox</a:t>
            </a:r>
            <a:r>
              <a:rPr lang="en-US" sz="2400" dirty="0"/>
              <a:t>, </a:t>
            </a:r>
            <a:r>
              <a:rPr lang="en-US" sz="2400" dirty="0" err="1"/>
              <a:t>NumericUpDown</a:t>
            </a:r>
            <a:r>
              <a:rPr lang="en-US" sz="2400" dirty="0"/>
              <a:t>, </a:t>
            </a:r>
            <a:r>
              <a:rPr lang="en-US" sz="2400" dirty="0" err="1"/>
              <a:t>DomainUpDown</a:t>
            </a:r>
            <a:endParaRPr lang="en-US" sz="2400" b="0" dirty="0"/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Lists and Data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/>
              <a:t>ListBox</a:t>
            </a:r>
            <a:r>
              <a:rPr lang="en-US" sz="2400" dirty="0"/>
              <a:t>, </a:t>
            </a:r>
            <a:r>
              <a:rPr lang="en-US" sz="2400" dirty="0" err="1"/>
              <a:t>ComboBox</a:t>
            </a:r>
            <a:r>
              <a:rPr lang="en-US" sz="2400" dirty="0"/>
              <a:t>, </a:t>
            </a:r>
            <a:r>
              <a:rPr lang="en-US" sz="2400" dirty="0" err="1"/>
              <a:t>ListView</a:t>
            </a:r>
            <a:r>
              <a:rPr lang="en-US" sz="2400" dirty="0"/>
              <a:t>, </a:t>
            </a:r>
            <a:r>
              <a:rPr lang="en-US" sz="2400" dirty="0" err="1"/>
              <a:t>TreeView</a:t>
            </a:r>
            <a:r>
              <a:rPr lang="en-US" sz="2400" dirty="0"/>
              <a:t>, </a:t>
            </a:r>
            <a:r>
              <a:rPr lang="en-US" sz="2400" dirty="0" err="1"/>
              <a:t>PropertyGrid</a:t>
            </a:r>
            <a:r>
              <a:rPr lang="en-US" sz="2400" dirty="0"/>
              <a:t>, </a:t>
            </a:r>
            <a:r>
              <a:rPr lang="en-US" sz="2400" dirty="0" err="1"/>
              <a:t>DataGrid</a:t>
            </a:r>
            <a:endParaRPr lang="en-US" sz="2400" b="0" dirty="0"/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Position and </a:t>
            </a:r>
            <a:r>
              <a:rPr lang="en-US" sz="2400" dirty="0" err="1" smtClean="0">
                <a:solidFill>
                  <a:srgbClr val="FF0000"/>
                </a:solidFill>
              </a:rPr>
              <a:t>ProgressBar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 smtClean="0"/>
              <a:t>HScrollBar</a:t>
            </a:r>
            <a:r>
              <a:rPr lang="en-US" sz="2400" dirty="0" smtClean="0"/>
              <a:t>, </a:t>
            </a:r>
            <a:r>
              <a:rPr lang="en-US" sz="2400" dirty="0" err="1"/>
              <a:t>VScrollBar</a:t>
            </a:r>
            <a:r>
              <a:rPr lang="en-US" sz="2400" dirty="0"/>
              <a:t>, </a:t>
            </a:r>
            <a:r>
              <a:rPr lang="en-US" sz="2400" dirty="0" err="1"/>
              <a:t>TrackBar</a:t>
            </a:r>
            <a:r>
              <a:rPr lang="en-US" sz="2400" dirty="0"/>
              <a:t>, </a:t>
            </a:r>
            <a:r>
              <a:rPr lang="en-US" sz="2400" dirty="0" err="1"/>
              <a:t>ProgressBar</a:t>
            </a:r>
            <a:endParaRPr lang="en-US" sz="2400" b="0" dirty="0"/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Layout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/>
              <a:t>Tab Control, Splitter, </a:t>
            </a:r>
            <a:r>
              <a:rPr lang="en-US" sz="2400" dirty="0" err="1"/>
              <a:t>StatusBar</a:t>
            </a:r>
            <a:r>
              <a:rPr lang="en-US" sz="2400" dirty="0"/>
              <a:t>, </a:t>
            </a:r>
            <a:r>
              <a:rPr lang="en-US" sz="2400" dirty="0" err="1"/>
              <a:t>ToolBar</a:t>
            </a:r>
            <a:r>
              <a:rPr lang="en-US" sz="2400" dirty="0"/>
              <a:t> </a:t>
            </a:r>
            <a:endParaRPr lang="en-US" sz="2400" b="0" dirty="0"/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656260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I.1 Các điều khiển cơ bản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22960" y="1737361"/>
            <a:ext cx="8229600" cy="471487"/>
          </a:xfrm>
        </p:spPr>
        <p:txBody>
          <a:bodyPr/>
          <a:lstStyle/>
          <a:p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controls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32275"/>
              </p:ext>
            </p:extLst>
          </p:nvPr>
        </p:nvGraphicFramePr>
        <p:xfrm>
          <a:off x="609600" y="2076444"/>
          <a:ext cx="7543800" cy="4565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4599"/>
                <a:gridCol w="5029201"/>
              </a:tblGrid>
              <a:tr h="240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bg1"/>
                          </a:solidFill>
                          <a:effectLst/>
                        </a:rPr>
                        <a:t>Thuộc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effectLst/>
                        </a:rPr>
                        <a:t>tính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effectLst/>
                        </a:rPr>
                        <a:t>Diễn giải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Name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Tên của control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Text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Text hiển thị trên form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Enabled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Xác định khi control trạng thái enable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Visible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Xác định hiển thị control 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TabIndex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Thứ tự tab của control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TextAlign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Canh lề text trên control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BackColor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Màu nền của control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BackgroundImage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Ảnh nền của control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ForeColor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Màu hiển thị text trên control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Focused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Xác định khi control nhận focus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Font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Font </a:t>
                      </a:r>
                      <a:r>
                        <a:rPr lang="en-US" sz="2000" dirty="0" err="1">
                          <a:effectLst/>
                        </a:rPr>
                        <a:t>hiển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thị</a:t>
                      </a:r>
                      <a:r>
                        <a:rPr lang="en-US" sz="2000" dirty="0">
                          <a:effectLst/>
                        </a:rPr>
                        <a:t> text </a:t>
                      </a:r>
                      <a:r>
                        <a:rPr lang="en-US" sz="2000" dirty="0" err="1">
                          <a:effectLst/>
                        </a:rPr>
                        <a:t>trên</a:t>
                      </a:r>
                      <a:r>
                        <a:rPr lang="en-US" sz="2000" dirty="0">
                          <a:effectLst/>
                        </a:rPr>
                        <a:t> control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TabStop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Nếu</a:t>
                      </a:r>
                      <a:r>
                        <a:rPr lang="en-US" sz="2000" dirty="0">
                          <a:effectLst/>
                        </a:rPr>
                        <a:t> true, user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thể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sử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dụng</a:t>
                      </a:r>
                      <a:r>
                        <a:rPr lang="en-US" sz="2000" dirty="0">
                          <a:effectLst/>
                        </a:rPr>
                        <a:t> tab </a:t>
                      </a:r>
                      <a:r>
                        <a:rPr lang="en-US" sz="2000" dirty="0" err="1">
                          <a:effectLst/>
                        </a:rPr>
                        <a:t>để</a:t>
                      </a:r>
                      <a:r>
                        <a:rPr lang="en-US" sz="2000" dirty="0">
                          <a:effectLst/>
                        </a:rPr>
                        <a:t> select control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040739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542206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I.1 </a:t>
            </a:r>
            <a:r>
              <a:rPr lang="en-US" sz="2400" dirty="0" err="1">
                <a:solidFill>
                  <a:srgbClr val="FF0000"/>
                </a:solidFill>
              </a:rPr>
              <a:t>Các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điều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khiển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Thuộc tính </a:t>
            </a:r>
            <a:r>
              <a:rPr lang="en-US"/>
              <a:t>Anchor:</a:t>
            </a:r>
            <a:r>
              <a:rPr lang="en-US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286000"/>
            <a:ext cx="2997857" cy="2591438"/>
          </a:xfrm>
          <a:prstGeom prst="rect">
            <a:avLst/>
          </a:prstGeom>
        </p:spPr>
      </p:pic>
      <p:sp>
        <p:nvSpPr>
          <p:cNvPr id="8" name="Curved Right Arrow 7"/>
          <p:cNvSpPr/>
          <p:nvPr/>
        </p:nvSpPr>
        <p:spPr>
          <a:xfrm>
            <a:off x="190500" y="1752600"/>
            <a:ext cx="990600" cy="14478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 flipV="1">
            <a:off x="76200" y="3733800"/>
            <a:ext cx="990600" cy="167703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143000" y="1600200"/>
            <a:ext cx="3352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smtClean="0"/>
              <a:t>Button </a:t>
            </a:r>
            <a:r>
              <a:rPr lang="vi-VN" sz="2000" b="1"/>
              <a:t>được neo biên trái</a:t>
            </a:r>
            <a:endParaRPr lang="en-US" sz="2000" b="1"/>
          </a:p>
        </p:txBody>
      </p:sp>
      <p:sp>
        <p:nvSpPr>
          <p:cNvPr id="22" name="Rectangle 21"/>
          <p:cNvSpPr/>
          <p:nvPr/>
        </p:nvSpPr>
        <p:spPr>
          <a:xfrm>
            <a:off x="1083365" y="5086290"/>
            <a:ext cx="27647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smtClean="0"/>
              <a:t>Button </a:t>
            </a:r>
            <a:r>
              <a:rPr lang="en-US" sz="2000" b="1" smtClean="0"/>
              <a:t>tự do</a:t>
            </a:r>
            <a:endParaRPr lang="en-US" sz="2000" b="1"/>
          </a:p>
        </p:txBody>
      </p:sp>
      <p:sp>
        <p:nvSpPr>
          <p:cNvPr id="23" name="Right Arrow 22"/>
          <p:cNvSpPr/>
          <p:nvPr/>
        </p:nvSpPr>
        <p:spPr>
          <a:xfrm>
            <a:off x="3950357" y="3200400"/>
            <a:ext cx="316843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2269435"/>
            <a:ext cx="4724400" cy="2578735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114800" y="5025787"/>
            <a:ext cx="48767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smtClean="0"/>
              <a:t>Di </a:t>
            </a:r>
            <a:r>
              <a:rPr lang="vi-VN" b="1"/>
              <a:t>chuyển tương ứng theo kích thước mới </a:t>
            </a:r>
            <a:endParaRPr lang="en-US" b="1"/>
          </a:p>
        </p:txBody>
      </p:sp>
      <p:sp>
        <p:nvSpPr>
          <p:cNvPr id="26" name="Rectangle 25"/>
          <p:cNvSpPr/>
          <p:nvPr/>
        </p:nvSpPr>
        <p:spPr>
          <a:xfrm>
            <a:off x="4572000" y="18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smtClean="0"/>
              <a:t>Vị </a:t>
            </a:r>
            <a:r>
              <a:rPr lang="vi-VN" b="1"/>
              <a:t>trí tương đối với biên trái không đổi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238753889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451925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I.1 </a:t>
            </a:r>
            <a:r>
              <a:rPr lang="en-US" sz="2400" dirty="0" err="1">
                <a:solidFill>
                  <a:srgbClr val="FF0000"/>
                </a:solidFill>
              </a:rPr>
              <a:t>Các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điều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khiển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Thuộc tính </a:t>
            </a:r>
            <a:r>
              <a:rPr lang="en-US"/>
              <a:t>Anchor:</a:t>
            </a:r>
            <a:r>
              <a:rPr lang="en-US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09" y="2753068"/>
            <a:ext cx="2997857" cy="25914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287" y="1379952"/>
            <a:ext cx="3251913" cy="5106657"/>
          </a:xfrm>
          <a:prstGeom prst="rect">
            <a:avLst/>
          </a:prstGeom>
        </p:spPr>
      </p:pic>
      <p:sp>
        <p:nvSpPr>
          <p:cNvPr id="13" name="Trapezoid 12"/>
          <p:cNvSpPr/>
          <p:nvPr/>
        </p:nvSpPr>
        <p:spPr>
          <a:xfrm rot="16200000">
            <a:off x="1293831" y="1923827"/>
            <a:ext cx="4447427" cy="3377485"/>
          </a:xfrm>
          <a:prstGeom prst="trapezoid">
            <a:avLst>
              <a:gd name="adj" fmla="val 57844"/>
            </a:avLst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66681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4832</TotalTime>
  <Words>1931</Words>
  <Application>Microsoft Office PowerPoint</Application>
  <PresentationFormat>On-screen Show (4:3)</PresentationFormat>
  <Paragraphs>392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Wingdings</vt:lpstr>
      <vt:lpstr>Retrospect</vt:lpstr>
      <vt:lpstr>Chương 3:  CÁC ĐIỀU KHIỂN  THƯỜNG DÙNG</vt:lpstr>
      <vt:lpstr>Mục tiêu:</vt:lpstr>
      <vt:lpstr>I.1 Các điều khiển (Control) cơ bản</vt:lpstr>
      <vt:lpstr>I.1 Các điều khiển cơ bản</vt:lpstr>
      <vt:lpstr>I.1 Các điều khiển cơ bản</vt:lpstr>
      <vt:lpstr>I.1 Các điều khiển cơ bản</vt:lpstr>
      <vt:lpstr>I.1 Các điều khiển cơ bản</vt:lpstr>
      <vt:lpstr>I.1 Các điều khiển cơ bản</vt:lpstr>
      <vt:lpstr>I.1 Các điều khiển cơ bản</vt:lpstr>
      <vt:lpstr>I.1 Các điều khiển cơ bản</vt:lpstr>
      <vt:lpstr>I.1 Các điều khiển cơ bản</vt:lpstr>
      <vt:lpstr>I.2.1 Label</vt:lpstr>
      <vt:lpstr>I.2.2 LinkLabel</vt:lpstr>
      <vt:lpstr>I.2.3 TextBox</vt:lpstr>
      <vt:lpstr>I.2.3 TextBox</vt:lpstr>
      <vt:lpstr>I.2.3 TextBox</vt:lpstr>
      <vt:lpstr>I.2.3 TextBox</vt:lpstr>
      <vt:lpstr>I.2.4 MaskedTextbox</vt:lpstr>
      <vt:lpstr>I.2.4 MaskedTextbox</vt:lpstr>
      <vt:lpstr>I.2.4 MaskedTextbox</vt:lpstr>
      <vt:lpstr>I.2.4 RichTextbox</vt:lpstr>
      <vt:lpstr>I.2.4 RichTextbox</vt:lpstr>
      <vt:lpstr>I.2.4 ErrProvider</vt:lpstr>
      <vt:lpstr>I.2.5 Button</vt:lpstr>
      <vt:lpstr>I.2.6 Demo</vt:lpstr>
      <vt:lpstr>I.2.7 CheckBox</vt:lpstr>
      <vt:lpstr>I.2.8 CheckBox</vt:lpstr>
      <vt:lpstr>I.2.9 RadioButton</vt:lpstr>
      <vt:lpstr>I.2.10 GroupBox</vt:lpstr>
      <vt:lpstr>I.2.11 PictureBox</vt:lpstr>
      <vt:lpstr>I.3 Ứng dụng Demo</vt:lpstr>
      <vt:lpstr>I.4 Bài tập thực hành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MCT</dc:creator>
  <cp:lastModifiedBy>Elite</cp:lastModifiedBy>
  <cp:revision>356</cp:revision>
  <dcterms:created xsi:type="dcterms:W3CDTF">2015-07-12T04:48:02Z</dcterms:created>
  <dcterms:modified xsi:type="dcterms:W3CDTF">2018-09-29T05:04:37Z</dcterms:modified>
</cp:coreProperties>
</file>